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1" r:id="rId1"/>
  </p:sldMasterIdLst>
  <p:notesMasterIdLst>
    <p:notesMasterId r:id="rId54"/>
  </p:notesMasterIdLst>
  <p:sldIdLst>
    <p:sldId id="373" r:id="rId2"/>
    <p:sldId id="395" r:id="rId3"/>
    <p:sldId id="375" r:id="rId4"/>
    <p:sldId id="396" r:id="rId5"/>
    <p:sldId id="398" r:id="rId6"/>
    <p:sldId id="399" r:id="rId7"/>
    <p:sldId id="400" r:id="rId8"/>
    <p:sldId id="401" r:id="rId9"/>
    <p:sldId id="402" r:id="rId10"/>
    <p:sldId id="403" r:id="rId11"/>
    <p:sldId id="404" r:id="rId12"/>
    <p:sldId id="405" r:id="rId13"/>
    <p:sldId id="406" r:id="rId14"/>
    <p:sldId id="407" r:id="rId15"/>
    <p:sldId id="408" r:id="rId16"/>
    <p:sldId id="409" r:id="rId17"/>
    <p:sldId id="410" r:id="rId18"/>
    <p:sldId id="411" r:id="rId19"/>
    <p:sldId id="412" r:id="rId20"/>
    <p:sldId id="413" r:id="rId21"/>
    <p:sldId id="414" r:id="rId22"/>
    <p:sldId id="256" r:id="rId23"/>
    <p:sldId id="272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1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773AC-5766-419E-A7C9-4BEB71B6CE2D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01A38-CC8F-4DFE-9FB6-C5EF7430D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04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0A1C3D-7CD8-9D46-BD51-328C81F23AD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93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09C576-2F0C-7E43-BE2F-17922F4C5CA7}" type="slidenum">
              <a:rPr lang="en-US"/>
              <a:pPr/>
              <a:t>15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95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3ABD14-16B5-6742-AFE3-58B4946903D7}" type="slidenum">
              <a:rPr lang="en-US"/>
              <a:pPr/>
              <a:t>16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03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B89414-30C3-FB49-BC9D-D797BF005C9C}" type="slidenum">
              <a:rPr lang="en-US"/>
              <a:pPr/>
              <a:t>17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09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915669-4465-A246-B631-F67E18361EF7}" type="slidenum">
              <a:rPr lang="en-US"/>
              <a:pPr/>
              <a:t>20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34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E60F7E-7181-5A4E-A980-B6F9A5387EC1}" type="slidenum">
              <a:rPr lang="en-US">
                <a:latin typeface="Times New Roman" pitchFamily="-108" charset="0"/>
              </a:rPr>
              <a:pPr/>
              <a:t>2</a:t>
            </a:fld>
            <a:endParaRPr lang="en-US" dirty="0">
              <a:latin typeface="Times New Roman" pitchFamily="-10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Times New Roman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7930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30B5E-4188-5442-A211-B857E508D28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57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6D30BD-077C-274C-B9D4-39B17ADA58AA}" type="slidenum">
              <a:rPr lang="en-US"/>
              <a:pPr/>
              <a:t>7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32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E1B23A-1090-8243-B5A7-7DAD76C11042}" type="slidenum">
              <a:rPr lang="en-US"/>
              <a:pPr/>
              <a:t>8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14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B9E05F-1E27-4D4E-B4DB-1CAD07F2E265}" type="slidenum">
              <a:rPr lang="en-US"/>
              <a:pPr/>
              <a:t>9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59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D2E62F-2A8D-4944-9D71-9F2DA3286C63}" type="slidenum">
              <a:rPr lang="en-US"/>
              <a:pPr/>
              <a:t>10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4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7248C1-9B21-EA42-9D1C-D5363812323B}" type="slidenum">
              <a:rPr lang="en-US"/>
              <a:pPr/>
              <a:t>11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46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0BC457-6717-1347-B917-757DAC272B68}" type="slidenum">
              <a:rPr lang="en-US"/>
              <a:pPr/>
              <a:t>13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31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B22B-1E6D-4FED-B552-F001B0105A4E}" type="datetime1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43E-B529-4C4C-9E06-6B1404F51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3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E2BE-16AF-42AB-8D0C-53262EC8F817}" type="datetime1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43E-B529-4C4C-9E06-6B1404F51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39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F1CF7-9266-4263-B021-0C30F51B9E7B}" type="datetime1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43E-B529-4C4C-9E06-6B1404F5163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8917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CC9CF-BEA5-44A3-AF2B-790B8E02A74A}" type="datetime1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43E-B529-4C4C-9E06-6B1404F51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62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6F5E-12DA-4C9F-A142-9EB282939505}" type="datetime1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43E-B529-4C4C-9E06-6B1404F5163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8666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00A7-C83C-4790-9B0F-F9BD5DADE024}" type="datetime1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43E-B529-4C4C-9E06-6B1404F51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36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C4B7E-D2B6-4D72-B6FA-E9F36AAE6220}" type="datetime1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43E-B529-4C4C-9E06-6B1404F51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10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0C51-BD08-4103-9CA8-8D03F542C896}" type="datetime1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43E-B529-4C4C-9E06-6B1404F51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58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9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89089"/>
            <a:ext cx="8596668" cy="4278311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BC28B-2DEF-4750-8AA7-AF9C26F0284C}" type="datetime1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43E-B529-4C4C-9E06-6B1404F51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1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9C940-7759-41B3-9CF2-B9BEA210083A}" type="datetime1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43E-B529-4C4C-9E06-6B1404F51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7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7E8F-21F6-4E73-9EB1-E34398A89E5D}" type="datetime1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43E-B529-4C4C-9E06-6B1404F51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6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853E-EFFD-4A7F-9641-C0A870A70C57}" type="datetime1">
              <a:rPr lang="en-US" smtClean="0"/>
              <a:t>1/23/2021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43E-B529-4C4C-9E06-6B1404F51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2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6D56-2BD4-472E-AEDE-18B36B04E158}" type="datetime1">
              <a:rPr lang="en-US" smtClean="0"/>
              <a:t>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43E-B529-4C4C-9E06-6B1404F51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72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779B0-79F1-48A5-90D1-869C3414E12D}" type="datetime1">
              <a:rPr lang="en-US" smtClean="0"/>
              <a:t>1/23/2021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43E-B529-4C4C-9E06-6B1404F51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84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35B68-3752-4135-A97C-BC6DC4178A47}" type="datetime1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43E-B529-4C4C-9E06-6B1404F51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3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43E-B529-4C4C-9E06-6B1404F5163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110A-DCEB-476F-A40D-A81AB42371DA}" type="datetime1">
              <a:rPr lang="en-US" smtClean="0"/>
              <a:t>1/23/2021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68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EF427-72D9-464A-95E6-79137825943F}" type="datetime1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ARO-3191 Copyright S. Nanning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824443E-B529-4C4C-9E06-6B1404F51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15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76200"/>
            <a:ext cx="8763000" cy="2819400"/>
          </a:xfrm>
        </p:spPr>
        <p:txBody>
          <a:bodyPr anchor="t"/>
          <a:lstStyle/>
          <a:p>
            <a:pPr algn="ctr">
              <a:lnSpc>
                <a:spcPts val="3600"/>
              </a:lnSpc>
            </a:pPr>
            <a:r>
              <a:rPr lang="en-US" sz="4000" b="1" dirty="0">
                <a:solidFill>
                  <a:srgbClr val="000000"/>
                </a:solidFill>
                <a:latin typeface="Times New Roman"/>
                <a:cs typeface="Times New Roman"/>
              </a:rPr>
              <a:t>ARO 3191</a:t>
            </a:r>
            <a:br>
              <a:rPr lang="en-US" sz="4000" b="1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4000" b="1" u="sng" dirty="0">
                <a:solidFill>
                  <a:srgbClr val="000000"/>
                </a:solidFill>
                <a:latin typeface="Times New Roman"/>
                <a:cs typeface="Times New Roman"/>
              </a:rPr>
              <a:t>Space Environments </a:t>
            </a:r>
            <a:br>
              <a:rPr lang="en-US" sz="4000" b="1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endParaRPr lang="en-US" sz="4000" b="1" dirty="0">
              <a:solidFill>
                <a:srgbClr val="005800"/>
              </a:solidFill>
              <a:latin typeface="Times New Roman"/>
              <a:cs typeface="Times New Roman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91000" y="5105400"/>
            <a:ext cx="38100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S. Nanning</a:t>
            </a:r>
          </a:p>
          <a:p>
            <a:pPr eaLnBrk="1" hangingPunct="1"/>
            <a:r>
              <a:rPr lang="en-US" sz="2400" dirty="0"/>
              <a:t>Last revised: 2021-01-21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247776"/>
            <a:ext cx="5524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99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Courtesy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334" y="1209675"/>
            <a:ext cx="7772400" cy="5105400"/>
          </a:xfrm>
        </p:spPr>
        <p:txBody>
          <a:bodyPr/>
          <a:lstStyle/>
          <a:p>
            <a:pPr>
              <a:spcBef>
                <a:spcPts val="168"/>
              </a:spcBef>
            </a:pPr>
            <a:r>
              <a:rPr lang="en-US" sz="2000" b="1" i="1" dirty="0"/>
              <a:t>Turn off </a:t>
            </a:r>
            <a:r>
              <a:rPr lang="en-US" sz="2000" dirty="0"/>
              <a:t>cell phones during lectures &amp; formal activities</a:t>
            </a:r>
          </a:p>
          <a:p>
            <a:pPr>
              <a:spcBef>
                <a:spcPts val="168"/>
              </a:spcBef>
            </a:pPr>
            <a:r>
              <a:rPr lang="en-US" sz="2000" dirty="0">
                <a:latin typeface="Times New Roman"/>
                <a:cs typeface="Times New Roman"/>
              </a:rPr>
              <a:t>You are expected to be on time every day. </a:t>
            </a:r>
          </a:p>
          <a:p>
            <a:pPr>
              <a:spcBef>
                <a:spcPts val="168"/>
              </a:spcBef>
            </a:pPr>
            <a:r>
              <a:rPr lang="en-US" sz="2000" dirty="0">
                <a:latin typeface="Times New Roman"/>
                <a:cs typeface="Times New Roman"/>
              </a:rPr>
              <a:t>Show courtesy to your fellow students</a:t>
            </a:r>
          </a:p>
          <a:p>
            <a:pPr lvl="1">
              <a:spcBef>
                <a:spcPts val="168"/>
              </a:spcBef>
            </a:pPr>
            <a:r>
              <a:rPr lang="en-US" sz="1800" dirty="0">
                <a:latin typeface="Times New Roman"/>
                <a:cs typeface="Times New Roman"/>
              </a:rPr>
              <a:t>Being on time is critically important during team phase</a:t>
            </a:r>
          </a:p>
          <a:p>
            <a:pPr>
              <a:spcBef>
                <a:spcPts val="168"/>
              </a:spcBef>
            </a:pPr>
            <a:r>
              <a:rPr lang="en-US" sz="2000" dirty="0">
                <a:latin typeface="Times New Roman"/>
                <a:cs typeface="Times New Roman"/>
              </a:rPr>
              <a:t>During presentations (mine &amp; student):</a:t>
            </a:r>
          </a:p>
          <a:p>
            <a:pPr lvl="1">
              <a:spcBef>
                <a:spcPts val="168"/>
              </a:spcBef>
            </a:pPr>
            <a:r>
              <a:rPr lang="en-US" sz="1800" dirty="0">
                <a:latin typeface="Times New Roman"/>
                <a:cs typeface="Times New Roman"/>
              </a:rPr>
              <a:t>Be polite &amp; attentive</a:t>
            </a:r>
          </a:p>
          <a:p>
            <a:pPr lvl="1">
              <a:spcBef>
                <a:spcPts val="168"/>
              </a:spcBef>
            </a:pPr>
            <a:r>
              <a:rPr lang="en-US" sz="1800" dirty="0">
                <a:latin typeface="Times New Roman"/>
                <a:cs typeface="Times New Roman"/>
              </a:rPr>
              <a:t>No computer or cell phone use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1391374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Class Format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334" y="1194724"/>
            <a:ext cx="8077200" cy="5029200"/>
          </a:xfrm>
        </p:spPr>
        <p:txBody>
          <a:bodyPr/>
          <a:lstStyle/>
          <a:p>
            <a:pPr eaLnBrk="1" hangingPunct="1"/>
            <a:r>
              <a:rPr lang="en-US" dirty="0"/>
              <a:t>Lectures by instructor on design topics, rough schedule in syllabus</a:t>
            </a:r>
          </a:p>
          <a:p>
            <a:pPr eaLnBrk="1" hangingPunct="1"/>
            <a:r>
              <a:rPr lang="en-US" dirty="0"/>
              <a:t>Individual student presentations, 20 min or less, to class &amp; instructor</a:t>
            </a:r>
          </a:p>
          <a:p>
            <a:pPr eaLnBrk="1" hangingPunct="1"/>
            <a:r>
              <a:rPr lang="en-US" dirty="0"/>
              <a:t>Individual exercises (homework) turned in electronically to Blackboard</a:t>
            </a:r>
          </a:p>
          <a:p>
            <a:pPr eaLnBrk="1" hangingPunct="1"/>
            <a:r>
              <a:rPr lang="en-US" dirty="0"/>
              <a:t>Activities &amp; quizzes during class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dirty="0"/>
              <a:t>Typical class: begin with student presentations, followed by instructor presentations on topic, followed by free time (if any time remains)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3008915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677334" y="470824"/>
            <a:ext cx="8596668" cy="723900"/>
          </a:xfrm>
        </p:spPr>
        <p:txBody>
          <a:bodyPr>
            <a:normAutofit/>
          </a:bodyPr>
          <a:lstStyle/>
          <a:p>
            <a:r>
              <a:rPr lang="en-US" sz="3600" dirty="0"/>
              <a:t>Schedule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677334" y="1194724"/>
            <a:ext cx="8382000" cy="5029200"/>
          </a:xfrm>
        </p:spPr>
        <p:txBody>
          <a:bodyPr/>
          <a:lstStyle/>
          <a:p>
            <a:r>
              <a:rPr lang="en-US" sz="2800" dirty="0"/>
              <a:t>Lecture topics &amp; homework assignments in syllabus; lecture slides in notes, LV text</a:t>
            </a:r>
          </a:p>
          <a:p>
            <a:r>
              <a:rPr lang="en-US" sz="2800" dirty="0"/>
              <a:t>Assignments made are due at beginning of class SEVEN days later </a:t>
            </a:r>
            <a:r>
              <a:rPr lang="en-US" sz="2800" i="1" dirty="0"/>
              <a:t>unless otherwise noted</a:t>
            </a:r>
            <a:r>
              <a:rPr lang="en-US" sz="2800" dirty="0"/>
              <a:t>. </a:t>
            </a:r>
            <a:r>
              <a:rPr lang="en-US" sz="2800" b="1" dirty="0"/>
              <a:t>Late work: not accepted without excuse. </a:t>
            </a:r>
          </a:p>
          <a:p>
            <a:pPr eaLnBrk="1" hangingPunct="1"/>
            <a:r>
              <a:rPr lang="en-US" sz="2800" dirty="0"/>
              <a:t>Assignments may have written &amp; oral components</a:t>
            </a:r>
          </a:p>
          <a:p>
            <a:pPr eaLnBrk="1" hangingPunct="1"/>
            <a:r>
              <a:rPr lang="en-US" sz="2800" dirty="0"/>
              <a:t>Written part contains “shrunken” printout of oral presentation &amp; technical calculations</a:t>
            </a:r>
          </a:p>
          <a:p>
            <a:endParaRPr lang="en-US" sz="28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2841944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268348"/>
            <a:ext cx="8458200" cy="685800"/>
          </a:xfrm>
        </p:spPr>
        <p:txBody>
          <a:bodyPr/>
          <a:lstStyle/>
          <a:p>
            <a:pPr>
              <a:lnSpc>
                <a:spcPts val="4000"/>
              </a:lnSpc>
            </a:pPr>
            <a:r>
              <a:rPr lang="en-US" dirty="0"/>
              <a:t>Written Homework Grading Considerations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334" y="1085850"/>
            <a:ext cx="8153400" cy="5029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sz="2000" dirty="0">
                <a:latin typeface="Times New Roman"/>
                <a:cs typeface="Times New Roman"/>
              </a:rPr>
              <a:t>You will lose credit for the following flaws: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Times New Roman"/>
                <a:cs typeface="Times New Roman"/>
              </a:rPr>
              <a:t>Failure to include all units or dimensions in calculations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 dirty="0">
                <a:latin typeface="Times New Roman"/>
                <a:cs typeface="Times New Roman"/>
              </a:rPr>
              <a:t>NOT BEING LEGIBLE! </a:t>
            </a:r>
            <a:r>
              <a:rPr lang="en-US" sz="2000" dirty="0">
                <a:latin typeface="Times New Roman"/>
                <a:cs typeface="Times New Roman"/>
              </a:rPr>
              <a:t>Check your scan before uploading to BB (edit scans as photos may be very hard to read — next slide)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Times New Roman"/>
                <a:cs typeface="Times New Roman"/>
              </a:rPr>
              <a:t>Obvious errors, typos (–1 point each: use spell-checker!), grammar boo-boos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Times New Roman"/>
                <a:cs typeface="Times New Roman"/>
              </a:rPr>
              <a:t>Missing slide presentations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Times New Roman"/>
                <a:cs typeface="Times New Roman"/>
              </a:rPr>
              <a:t>Other penalties at instructor’s discretion</a:t>
            </a:r>
          </a:p>
        </p:txBody>
      </p:sp>
      <p:pic>
        <p:nvPicPr>
          <p:cNvPr id="6" name="Picture 2" descr="C:\Users\Grant\AppData\Local\Microsoft\Windows\Temporary Internet Files\Content.IE5\L66KDU9Z\MC900290289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622" y="3657600"/>
            <a:ext cx="2663778" cy="22711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3408770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Homework: </a:t>
            </a:r>
            <a:r>
              <a:rPr lang="en-US" b="1" dirty="0">
                <a:solidFill>
                  <a:srgbClr val="FF0000"/>
                </a:solidFill>
              </a:rPr>
              <a:t>Not Accepted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194724"/>
            <a:ext cx="8001000" cy="5029200"/>
          </a:xfrm>
        </p:spPr>
        <p:txBody>
          <a:bodyPr/>
          <a:lstStyle/>
          <a:p>
            <a:r>
              <a:rPr lang="en-US" b="1" dirty="0"/>
              <a:t>If not uploaded to Blackboard by the </a:t>
            </a:r>
            <a:r>
              <a:rPr lang="en-US" b="1" i="1" dirty="0"/>
              <a:t>beginning of class</a:t>
            </a:r>
            <a:r>
              <a:rPr lang="en-US" b="1" dirty="0"/>
              <a:t>, it will not be graded</a:t>
            </a:r>
            <a:endParaRPr lang="en-US" dirty="0"/>
          </a:p>
          <a:p>
            <a:r>
              <a:rPr lang="en-US" dirty="0"/>
              <a:t>If a “serious event” prevents you from attending class on time and presenting your homework, notice must be provided to the instructor no less than </a:t>
            </a:r>
            <a:r>
              <a:rPr lang="en-US" b="1" dirty="0"/>
              <a:t>30 minutes before class starts</a:t>
            </a:r>
            <a:r>
              <a:rPr lang="en-US" dirty="0"/>
              <a:t> by email or telephone to my office number 626-812-2219 (the phone system records the time of received calls). </a:t>
            </a:r>
          </a:p>
          <a:p>
            <a:r>
              <a:rPr lang="en-US" dirty="0"/>
              <a:t>This also applies to quizzes. 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2549109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Quizzes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334" y="1277038"/>
            <a:ext cx="7772400" cy="5029200"/>
          </a:xfrm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4 – 6 during the </a:t>
            </a:r>
            <a:r>
              <a:rPr lang="en-US" dirty="0"/>
              <a:t>semester</a:t>
            </a:r>
            <a:endParaRPr lang="en-US" dirty="0">
              <a:latin typeface="Times New Roman"/>
              <a:cs typeface="Times New Roman"/>
            </a:endParaRPr>
          </a:p>
          <a:p>
            <a:pPr eaLnBrk="1" hangingPunct="1"/>
            <a:r>
              <a:rPr lang="en-US" dirty="0">
                <a:latin typeface="Times New Roman"/>
                <a:cs typeface="Times New Roman"/>
              </a:rPr>
              <a:t>Announced the week prior</a:t>
            </a:r>
          </a:p>
          <a:p>
            <a:pPr eaLnBrk="1" hangingPunct="1"/>
            <a:r>
              <a:rPr lang="en-US" dirty="0"/>
              <a:t>Have pencil &amp; calculator always</a:t>
            </a:r>
            <a:endParaRPr lang="en-US" dirty="0">
              <a:latin typeface="Times New Roman"/>
              <a:cs typeface="Times New Roman"/>
            </a:endParaRPr>
          </a:p>
          <a:p>
            <a:pPr eaLnBrk="1" hangingPunct="1"/>
            <a:r>
              <a:rPr lang="en-US" dirty="0">
                <a:latin typeface="Times New Roman"/>
                <a:cs typeface="Times New Roman"/>
              </a:rPr>
              <a:t>Closed book &amp; notes</a:t>
            </a:r>
          </a:p>
          <a:p>
            <a:pPr eaLnBrk="1" hangingPunct="1"/>
            <a:r>
              <a:rPr lang="en-US" dirty="0">
                <a:latin typeface="Times New Roman"/>
                <a:cs typeface="Times New Roman"/>
              </a:rPr>
              <a:t>No make-ups</a:t>
            </a:r>
          </a:p>
          <a:p>
            <a:pPr lvl="1" eaLnBrk="1" hangingPunct="1"/>
            <a:r>
              <a:rPr lang="en-US" dirty="0">
                <a:latin typeface="Times New Roman"/>
                <a:cs typeface="Times New Roman"/>
              </a:rPr>
              <a:t>Let me know when you cannot make class BEFORE you miss (phone or email)</a:t>
            </a:r>
          </a:p>
        </p:txBody>
      </p:sp>
      <p:pic>
        <p:nvPicPr>
          <p:cNvPr id="6" name="Picture 2" descr="C:\Users\Grant\AppData\Local\Microsoft\Windows\Temporary Internet Files\Content.IE5\JXRKRHKQ\MP900399577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219200"/>
            <a:ext cx="2057448" cy="25724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2160805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Due at End of Semester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334" y="1172831"/>
            <a:ext cx="8305800" cy="5029200"/>
          </a:xfrm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Put all of your presentations/homework on a USB drive (I can provide, or will return yours)</a:t>
            </a:r>
          </a:p>
          <a:p>
            <a:pPr lvl="1" eaLnBrk="1" hangingPunct="1"/>
            <a:r>
              <a:rPr lang="en-US" dirty="0"/>
              <a:t>Put files into a folder labeled “</a:t>
            </a:r>
            <a:r>
              <a:rPr lang="en-US" dirty="0" err="1"/>
              <a:t>lastname.firstname</a:t>
            </a:r>
            <a:r>
              <a:rPr lang="en-US" dirty="0"/>
              <a:t>”</a:t>
            </a:r>
          </a:p>
          <a:p>
            <a:pPr lvl="1" eaLnBrk="1" hangingPunct="1"/>
            <a:r>
              <a:rPr lang="en-US" dirty="0"/>
              <a:t>Device must be labeled with name(s) &amp; date</a:t>
            </a:r>
          </a:p>
          <a:p>
            <a:pPr lvl="1" eaLnBrk="1" hangingPunct="1"/>
            <a:r>
              <a:rPr lang="en-US" dirty="0"/>
              <a:t>Multiple students encouraged to use one USB</a:t>
            </a:r>
          </a:p>
          <a:p>
            <a:pPr lvl="1" eaLnBrk="1" hangingPunct="1"/>
            <a:r>
              <a:rPr lang="en-US" dirty="0"/>
              <a:t>Provide to instructor no later than day of final</a:t>
            </a:r>
          </a:p>
          <a:p>
            <a:pPr eaLnBrk="1" hangingPunct="1"/>
            <a:r>
              <a:rPr lang="en-US" dirty="0"/>
              <a:t>Used by Aerospace Dept. for accreditation review by Board of Engineering (ABET) to certify our program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3714236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Approximate Grading Recipe, </a:t>
            </a:r>
            <a:br>
              <a:rPr lang="en-US" dirty="0"/>
            </a:br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334" y="1287131"/>
            <a:ext cx="7772400" cy="4800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Homework assignments — 20%</a:t>
            </a:r>
          </a:p>
          <a:p>
            <a:pPr marL="742950" lvl="2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Worst one dropped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Quizzes — 10%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Mid-Term exam — 25%</a:t>
            </a:r>
          </a:p>
          <a:p>
            <a:pPr marL="742950" lvl="2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Closed book; note sheet &amp; calculator OK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Comprehensive Final exam — 40% 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Attendance, data drop, other factors — 5%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3690338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685800"/>
            <a:ext cx="7772400" cy="5029200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100% available</a:t>
            </a:r>
          </a:p>
          <a:p>
            <a:pPr eaLnBrk="1" hangingPunct="1">
              <a:defRPr/>
            </a:pPr>
            <a:r>
              <a:rPr lang="en-US" dirty="0"/>
              <a:t>94% to 100% </a:t>
            </a:r>
            <a:r>
              <a:rPr lang="en-US" dirty="0">
                <a:sym typeface="Wingdings" pitchFamily="2" charset="2"/>
              </a:rPr>
              <a:t> 	A</a:t>
            </a:r>
          </a:p>
          <a:p>
            <a:pPr eaLnBrk="1" hangingPunct="1">
              <a:defRPr/>
            </a:pPr>
            <a:r>
              <a:rPr lang="en-US" dirty="0">
                <a:sym typeface="Wingdings" pitchFamily="2" charset="2"/>
              </a:rPr>
              <a:t>90% to 93%  	A-</a:t>
            </a:r>
          </a:p>
          <a:p>
            <a:pPr eaLnBrk="1" hangingPunct="1">
              <a:defRPr/>
            </a:pPr>
            <a:r>
              <a:rPr lang="en-US" dirty="0">
                <a:sym typeface="Wingdings" pitchFamily="2" charset="2"/>
              </a:rPr>
              <a:t>86% to 89%  	B+</a:t>
            </a:r>
          </a:p>
          <a:p>
            <a:pPr eaLnBrk="1" hangingPunct="1">
              <a:defRPr/>
            </a:pPr>
            <a:r>
              <a:rPr lang="en-US" dirty="0">
                <a:sym typeface="Wingdings" pitchFamily="2" charset="2"/>
              </a:rPr>
              <a:t>81% to 85%  	B</a:t>
            </a:r>
          </a:p>
          <a:p>
            <a:pPr eaLnBrk="1" hangingPunct="1">
              <a:defRPr/>
            </a:pPr>
            <a:r>
              <a:rPr lang="en-US" dirty="0">
                <a:sym typeface="Wingdings" pitchFamily="2" charset="2"/>
              </a:rPr>
              <a:t>76% to 80%  	B-</a:t>
            </a:r>
          </a:p>
          <a:p>
            <a:pPr eaLnBrk="1" hangingPunct="1">
              <a:defRPr/>
            </a:pPr>
            <a:r>
              <a:rPr lang="en-US" dirty="0">
                <a:sym typeface="Wingdings" pitchFamily="2" charset="2"/>
              </a:rPr>
              <a:t>70% to 75%  	C</a:t>
            </a:r>
          </a:p>
          <a:p>
            <a:pPr eaLnBrk="1" hangingPunct="1">
              <a:defRPr/>
            </a:pPr>
            <a:r>
              <a:rPr lang="en-US" dirty="0">
                <a:sym typeface="Wingdings" pitchFamily="2" charset="2"/>
              </a:rPr>
              <a:t>60% to 69% 	D</a:t>
            </a:r>
          </a:p>
          <a:p>
            <a:pPr eaLnBrk="1" hangingPunct="1">
              <a:defRPr/>
            </a:pPr>
            <a:r>
              <a:rPr lang="en-US" dirty="0">
                <a:sym typeface="Wingdings" pitchFamily="2" charset="2"/>
              </a:rPr>
              <a:t>0 to 59% 		F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8986159">
            <a:off x="5223044" y="2003475"/>
            <a:ext cx="3363678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5400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NO CURVE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2387239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aside at least EIGHT hours per week for homework and studying</a:t>
            </a:r>
          </a:p>
          <a:p>
            <a:pPr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COME TO CLASS</a:t>
            </a:r>
          </a:p>
          <a:p>
            <a:pPr>
              <a:defRPr/>
            </a:pPr>
            <a:r>
              <a:rPr lang="en-US" dirty="0"/>
              <a:t>Come to office hours if you have questions</a:t>
            </a:r>
          </a:p>
          <a:p>
            <a:pPr>
              <a:defRPr/>
            </a:pPr>
            <a:r>
              <a:rPr lang="en-US" dirty="0"/>
              <a:t>Do your homework (on your own)</a:t>
            </a:r>
          </a:p>
          <a:p>
            <a:pPr>
              <a:defRPr/>
            </a:pPr>
            <a:r>
              <a:rPr lang="en-US" dirty="0"/>
              <a:t>Come prepared to class:</a:t>
            </a:r>
          </a:p>
          <a:p>
            <a:pPr lvl="1">
              <a:defRPr/>
            </a:pPr>
            <a:r>
              <a:rPr lang="en-US" dirty="0"/>
              <a:t>Read upcoming works, go over slides prior to lecture</a:t>
            </a:r>
          </a:p>
          <a:p>
            <a:pPr lvl="1">
              <a:defRPr/>
            </a:pPr>
            <a:r>
              <a:rPr lang="en-US" dirty="0"/>
              <a:t>Write down questions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2373502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8476"/>
            <a:ext cx="5638800" cy="570345"/>
          </a:xfrm>
          <a:solidFill>
            <a:srgbClr val="FFFFFF"/>
          </a:solidFill>
        </p:spPr>
        <p:txBody>
          <a:bodyPr/>
          <a:lstStyle/>
          <a:p>
            <a:pPr algn="l"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Who Is Steve Nanning?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0" y="556493"/>
            <a:ext cx="5334000" cy="3962400"/>
          </a:xfrm>
        </p:spPr>
        <p:txBody>
          <a:bodyPr>
            <a:normAutofit lnSpcReduction="10000"/>
          </a:bodyPr>
          <a:lstStyle/>
          <a:p>
            <a:pPr marL="174625" indent="-173038">
              <a:spcBef>
                <a:spcPts val="0"/>
              </a:spcBef>
            </a:pPr>
            <a:r>
              <a:rPr lang="en-US" sz="2000" b="1" dirty="0">
                <a:ea typeface="ＭＳ Ｐゴシック" pitchFamily="-108" charset="-128"/>
                <a:cs typeface="ＭＳ Ｐゴシック" pitchFamily="-108" charset="-128"/>
              </a:rPr>
              <a:t>Senior Engineering Fellow, Northrop Grumman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, </a:t>
            </a:r>
          </a:p>
          <a:p>
            <a:pPr marL="174625" indent="-173038">
              <a:spcBef>
                <a:spcPts val="0"/>
              </a:spcBef>
            </a:pPr>
            <a:r>
              <a:rPr lang="en-US" sz="2000" b="1" dirty="0">
                <a:ea typeface="ＭＳ Ｐゴシック" pitchFamily="-108" charset="-128"/>
                <a:cs typeface="ＭＳ Ｐゴシック" pitchFamily="-108" charset="-128"/>
              </a:rPr>
              <a:t>Lecturer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, Johns Hopkins &amp; Cal Poly, Pomona</a:t>
            </a:r>
          </a:p>
          <a:p>
            <a:pPr marL="174625" indent="-173038">
              <a:spcBef>
                <a:spcPts val="0"/>
              </a:spcBef>
            </a:pPr>
            <a:r>
              <a:rPr lang="en-US" sz="2000" b="1" dirty="0">
                <a:ea typeface="ＭＳ Ｐゴシック" pitchFamily="-108" charset="-128"/>
                <a:cs typeface="ＭＳ Ｐゴシック" pitchFamily="-108" charset="-128"/>
              </a:rPr>
              <a:t>IAC Member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, Cal Poly Aerospace, 2000-?</a:t>
            </a:r>
          </a:p>
          <a:p>
            <a:pPr marL="174625" indent="-173038">
              <a:spcBef>
                <a:spcPts val="0"/>
              </a:spcBef>
            </a:pPr>
            <a:r>
              <a:rPr lang="en-US" sz="2000" b="1" dirty="0">
                <a:ea typeface="ＭＳ Ｐゴシック" pitchFamily="-108" charset="-128"/>
                <a:cs typeface="ＭＳ Ｐゴシック" pitchFamily="-108" charset="-128"/>
              </a:rPr>
              <a:t>Graduate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, Cal Poly Aerospace </a:t>
            </a:r>
            <a:r>
              <a:rPr lang="en-US" sz="2000" dirty="0" err="1">
                <a:ea typeface="ＭＳ Ｐゴシック" pitchFamily="-108" charset="-128"/>
                <a:cs typeface="ＭＳ Ｐゴシック" pitchFamily="-108" charset="-128"/>
              </a:rPr>
              <a:t>Eng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, 1981</a:t>
            </a:r>
          </a:p>
          <a:p>
            <a:pPr marL="174625" indent="-173038">
              <a:spcBef>
                <a:spcPts val="0"/>
              </a:spcBef>
            </a:pPr>
            <a:r>
              <a:rPr lang="en-US" sz="2000" b="1" dirty="0">
                <a:ea typeface="ＭＳ Ｐゴシック" pitchFamily="-108" charset="-128"/>
                <a:cs typeface="ＭＳ Ｐゴシック" pitchFamily="-108" charset="-128"/>
              </a:rPr>
              <a:t>Masters Degrees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, Nat’l </a:t>
            </a:r>
            <a:r>
              <a:rPr lang="en-US" sz="2000" dirty="0" err="1">
                <a:ea typeface="ＭＳ Ｐゴシック" pitchFamily="-108" charset="-128"/>
                <a:cs typeface="ＭＳ Ｐゴシック" pitchFamily="-108" charset="-128"/>
              </a:rPr>
              <a:t>Univ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&amp; USC</a:t>
            </a:r>
          </a:p>
          <a:p>
            <a:pPr marL="174625" indent="-173038">
              <a:spcBef>
                <a:spcPts val="0"/>
              </a:spcBef>
            </a:pPr>
            <a:r>
              <a:rPr lang="en-US" sz="2000" b="1" dirty="0">
                <a:ea typeface="ＭＳ Ｐゴシック" pitchFamily="-108" charset="-128"/>
                <a:cs typeface="ＭＳ Ｐゴシック" pitchFamily="-108" charset="-128"/>
              </a:rPr>
              <a:t>Over 18 Satellite Payloads on orbit</a:t>
            </a:r>
            <a:endParaRPr lang="en-US" sz="2000" dirty="0">
              <a:ea typeface="ＭＳ Ｐゴシック" pitchFamily="-108" charset="-128"/>
              <a:cs typeface="ＭＳ Ｐゴシック" pitchFamily="-108" charset="-128"/>
            </a:endParaRPr>
          </a:p>
          <a:p>
            <a:pPr marL="174625" indent="-173038">
              <a:spcBef>
                <a:spcPts val="0"/>
              </a:spcBef>
              <a:buFont typeface="Arial"/>
              <a:buChar char="•"/>
            </a:pPr>
            <a:r>
              <a:rPr lang="en-US" sz="2000" b="1" dirty="0">
                <a:ea typeface="ＭＳ Ｐゴシック" pitchFamily="-108" charset="-128"/>
                <a:cs typeface="ＭＳ Ｐゴシック" pitchFamily="-108" charset="-128"/>
              </a:rPr>
              <a:t>Rocket &amp; Space Fan: 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From Project Mercury </a:t>
            </a:r>
            <a:br>
              <a:rPr lang="en-US" sz="2000" dirty="0">
                <a:ea typeface="ＭＳ Ｐゴシック" pitchFamily="-108" charset="-128"/>
                <a:cs typeface="ＭＳ Ｐゴシック" pitchFamily="-108" charset="-128"/>
              </a:rPr>
            </a:br>
            <a:r>
              <a:rPr lang="en-US" sz="2000" b="1" dirty="0">
                <a:ea typeface="ＭＳ Ｐゴシック" pitchFamily="-108" charset="-128"/>
                <a:cs typeface="ＭＳ Ｐゴシック" pitchFamily="-108" charset="-128"/>
              </a:rPr>
              <a:t>Dancer, Performer, Playwright</a:t>
            </a:r>
          </a:p>
          <a:p>
            <a:pPr marL="574675" lvl="1" indent="-173038">
              <a:spcBef>
                <a:spcPts val="0"/>
              </a:spcBef>
              <a:buFont typeface="Arial"/>
              <a:buChar char="•"/>
            </a:pPr>
            <a:r>
              <a:rPr lang="en-US" b="1" dirty="0">
                <a:ea typeface="ＭＳ Ｐゴシック" pitchFamily="-108" charset="-128"/>
                <a:cs typeface="ＭＳ Ｐゴシック" pitchFamily="-108" charset="-128"/>
              </a:rPr>
              <a:t>Renaissance Pleasure Faire</a:t>
            </a:r>
          </a:p>
          <a:p>
            <a:pPr marL="174625" indent="-173038">
              <a:spcBef>
                <a:spcPts val="0"/>
              </a:spcBef>
              <a:buFont typeface="Arial"/>
              <a:buChar char="•"/>
            </a:pPr>
            <a:r>
              <a:rPr lang="en-US" sz="2000" b="1" dirty="0">
                <a:ea typeface="ＭＳ Ｐゴシック" pitchFamily="-108" charset="-128"/>
                <a:cs typeface="ＭＳ Ｐゴシック" pitchFamily="-108" charset="-128"/>
              </a:rPr>
              <a:t>Wine Lover, Wood Worker, Photographer, Knitter</a:t>
            </a:r>
          </a:p>
          <a:p>
            <a:pPr marL="174625" indent="-173038">
              <a:spcBef>
                <a:spcPts val="0"/>
              </a:spcBef>
              <a:buFont typeface="Arial"/>
              <a:buChar char="•"/>
            </a:pPr>
            <a:r>
              <a:rPr lang="en-US" sz="2000" b="1" dirty="0">
                <a:ea typeface="ＭＳ Ｐゴシック" pitchFamily="-108" charset="-128"/>
                <a:cs typeface="ＭＳ Ｐゴシック" pitchFamily="-108" charset="-128"/>
              </a:rPr>
              <a:t>General Geek</a:t>
            </a:r>
          </a:p>
          <a:p>
            <a:pPr marL="174625" indent="-173038">
              <a:spcBef>
                <a:spcPts val="0"/>
              </a:spcBef>
              <a:buFont typeface="Arial"/>
              <a:buChar char="•"/>
            </a:pPr>
            <a:endParaRPr lang="en-US" sz="2000" b="1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851" y="4166740"/>
            <a:ext cx="2590800" cy="25436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850" y="2440709"/>
            <a:ext cx="2590800" cy="17191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637152"/>
            <a:ext cx="1867714" cy="17714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55" y="3962400"/>
            <a:ext cx="1544320" cy="2743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36" y="5181600"/>
            <a:ext cx="2047474" cy="11526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9628" y="5181600"/>
            <a:ext cx="2286000" cy="1524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1948" y="46181"/>
            <a:ext cx="1790702" cy="23876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0" y="3957566"/>
            <a:ext cx="2274292" cy="1224034"/>
          </a:xfrm>
          <a:prstGeom prst="rect">
            <a:avLst/>
          </a:prstGeom>
        </p:spPr>
      </p:pic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ARO-3191 Copyright S. Nanning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0212" y="2724586"/>
            <a:ext cx="1251639" cy="12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Any Questions</a:t>
            </a:r>
            <a:r>
              <a:rPr lang="en-US" dirty="0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334" y="1224887"/>
            <a:ext cx="7772400" cy="5181600"/>
          </a:xfrm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Thank you!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ARO-3191 Copyright S. Nanning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393" y="1401331"/>
            <a:ext cx="5162550" cy="422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50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325" y="314325"/>
            <a:ext cx="7772400" cy="762000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6325" y="1085850"/>
            <a:ext cx="8458200" cy="2743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In syllabus</a:t>
            </a:r>
          </a:p>
          <a:p>
            <a:pPr>
              <a:spcBef>
                <a:spcPts val="0"/>
              </a:spcBef>
            </a:pPr>
            <a:r>
              <a:rPr lang="en-US" dirty="0"/>
              <a:t>Put items in your calendar!</a:t>
            </a:r>
          </a:p>
          <a:p>
            <a:pPr>
              <a:spcBef>
                <a:spcPts val="0"/>
              </a:spcBef>
            </a:pPr>
            <a:r>
              <a:rPr lang="en-US" dirty="0"/>
              <a:t>Late items or assignments will not be accepted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ARO-3191 Copyright S. Nanning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950" y="2155162"/>
            <a:ext cx="651838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69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Earth’s Atmosphere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ARO 3191 Space Environments</a:t>
            </a:r>
          </a:p>
          <a:p>
            <a:r>
              <a:rPr lang="en-US" dirty="0"/>
              <a:t>Lecture #1</a:t>
            </a:r>
          </a:p>
        </p:txBody>
      </p:sp>
    </p:spTree>
    <p:extLst>
      <p:ext uri="{BB962C8B-B14F-4D97-AF65-F5344CB8AC3E}">
        <p14:creationId xmlns:p14="http://schemas.microsoft.com/office/powerpoint/2010/main" val="3842054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Atmosphere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“All the Air that’s Fit to Breathe”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813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559" y="333375"/>
            <a:ext cx="8596668" cy="800100"/>
          </a:xfrm>
        </p:spPr>
        <p:txBody>
          <a:bodyPr/>
          <a:lstStyle/>
          <a:p>
            <a:r>
              <a:rPr lang="en-US" dirty="0"/>
              <a:t>Earth’s Atmosphere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559" y="1085850"/>
            <a:ext cx="8596668" cy="3880773"/>
          </a:xfrm>
        </p:spPr>
        <p:txBody>
          <a:bodyPr/>
          <a:lstStyle/>
          <a:p>
            <a:r>
              <a:rPr lang="en-US" b="1" dirty="0"/>
              <a:t>5 layers</a:t>
            </a:r>
          </a:p>
          <a:p>
            <a:pPr lvl="1"/>
            <a:r>
              <a:rPr lang="en-US" b="1" dirty="0"/>
              <a:t>Troposphere, stratosphere, mesosphere, thermosphere, exosphere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290" y="2023944"/>
            <a:ext cx="4698735" cy="40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72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Earth’s Atmosphere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734" y="1436689"/>
            <a:ext cx="8596668" cy="388077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Troposphere</a:t>
            </a:r>
          </a:p>
          <a:p>
            <a:pPr lvl="1"/>
            <a:r>
              <a:rPr lang="en-US" b="1" dirty="0"/>
              <a:t>0-~11km</a:t>
            </a:r>
          </a:p>
          <a:p>
            <a:pPr lvl="1"/>
            <a:r>
              <a:rPr lang="en-US" b="1" dirty="0"/>
              <a:t>75% of atmosphere</a:t>
            </a:r>
          </a:p>
          <a:p>
            <a:pPr lvl="1"/>
            <a:r>
              <a:rPr lang="en-US" b="1" dirty="0"/>
              <a:t>Temp drops with altitude</a:t>
            </a:r>
          </a:p>
          <a:p>
            <a:pPr lvl="1"/>
            <a:r>
              <a:rPr lang="en-US" b="1" dirty="0"/>
              <a:t>293K to 223K @ 6.5K/Km: Lapse Rate</a:t>
            </a:r>
          </a:p>
          <a:p>
            <a:pPr lvl="1"/>
            <a:r>
              <a:rPr lang="en-US" b="1" dirty="0"/>
              <a:t>Density at top ~0.1 </a:t>
            </a:r>
            <a:r>
              <a:rPr lang="en-US" b="1" dirty="0" err="1"/>
              <a:t>atm</a:t>
            </a:r>
            <a:endParaRPr lang="en-US" b="1" dirty="0"/>
          </a:p>
          <a:p>
            <a:r>
              <a:rPr lang="en-US" b="1" dirty="0"/>
              <a:t>Stratosphere</a:t>
            </a:r>
          </a:p>
          <a:p>
            <a:pPr lvl="1"/>
            <a:r>
              <a:rPr lang="en-US" b="1" dirty="0"/>
              <a:t>11-~50Km</a:t>
            </a:r>
          </a:p>
          <a:p>
            <a:pPr lvl="1"/>
            <a:r>
              <a:rPr lang="en-US" b="1" dirty="0"/>
              <a:t>Temp increases 223K – 270K due to UV</a:t>
            </a:r>
          </a:p>
          <a:p>
            <a:pPr lvl="2"/>
            <a:r>
              <a:rPr lang="en-US" b="1" i="1" dirty="0"/>
              <a:t>Ozone Layer 20-30Km</a:t>
            </a:r>
          </a:p>
          <a:p>
            <a:pPr lvl="1"/>
            <a:r>
              <a:rPr lang="en-US" b="1" dirty="0"/>
              <a:t>~24% of remaining atmosphere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4250711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Atmosphere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Mesosphere</a:t>
            </a:r>
          </a:p>
          <a:p>
            <a:pPr lvl="1"/>
            <a:r>
              <a:rPr lang="en-US" b="1" dirty="0"/>
              <a:t>50-90 Km</a:t>
            </a:r>
          </a:p>
          <a:p>
            <a:pPr lvl="1"/>
            <a:r>
              <a:rPr lang="en-US" b="1" dirty="0"/>
              <a:t>Temp decreases 270K to ~180K</a:t>
            </a:r>
          </a:p>
          <a:p>
            <a:pPr lvl="1"/>
            <a:r>
              <a:rPr lang="en-US" b="1" dirty="0"/>
              <a:t>Atmospheric tides due to Sun/Moon caused upwelling from Stratosphere</a:t>
            </a:r>
          </a:p>
          <a:p>
            <a:pPr lvl="1"/>
            <a:r>
              <a:rPr lang="en-US" b="1" dirty="0"/>
              <a:t>Most meteoroids burn up here</a:t>
            </a:r>
          </a:p>
          <a:p>
            <a:r>
              <a:rPr lang="en-US" b="1" dirty="0"/>
              <a:t>Thermosphere</a:t>
            </a:r>
          </a:p>
          <a:p>
            <a:pPr lvl="1"/>
            <a:r>
              <a:rPr lang="en-US" b="1" dirty="0"/>
              <a:t>90Km to 400-600Km</a:t>
            </a:r>
          </a:p>
          <a:p>
            <a:pPr lvl="1"/>
            <a:r>
              <a:rPr lang="en-US" b="1" dirty="0"/>
              <a:t>Temp increases 180K to 700-1800K due to Solar Absorption</a:t>
            </a:r>
          </a:p>
          <a:p>
            <a:pPr lvl="1"/>
            <a:r>
              <a:rPr lang="en-US" b="1" dirty="0"/>
              <a:t>Very low density</a:t>
            </a:r>
          </a:p>
          <a:p>
            <a:pPr lvl="1"/>
            <a:r>
              <a:rPr lang="en-US" b="1" dirty="0"/>
              <a:t>Small energy changes can result in large temperature shifts</a:t>
            </a:r>
          </a:p>
          <a:p>
            <a:pPr lvl="1"/>
            <a:r>
              <a:rPr lang="en-US" b="1" dirty="0"/>
              <a:t>Contains Ionosphere and Auroras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1509503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Atmosphere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Exosphere</a:t>
            </a:r>
          </a:p>
          <a:p>
            <a:pPr lvl="1"/>
            <a:r>
              <a:rPr lang="en-US" b="1" dirty="0" err="1"/>
              <a:t>Thermopause</a:t>
            </a:r>
            <a:r>
              <a:rPr lang="en-US" b="1" dirty="0"/>
              <a:t> (400-600Km) to Interplanetary region</a:t>
            </a:r>
          </a:p>
          <a:p>
            <a:pPr lvl="1"/>
            <a:r>
              <a:rPr lang="en-US" b="1" dirty="0"/>
              <a:t>Very low-density molecular gasses</a:t>
            </a:r>
          </a:p>
          <a:p>
            <a:pPr lvl="1"/>
            <a:r>
              <a:rPr lang="en-US" b="1" dirty="0"/>
              <a:t>Temp is constant with altitude, varies due to Solar Activity</a:t>
            </a:r>
          </a:p>
          <a:p>
            <a:pPr lvl="2"/>
            <a:r>
              <a:rPr lang="en-US" b="1" i="1" dirty="0"/>
              <a:t>700-1800K</a:t>
            </a:r>
          </a:p>
          <a:p>
            <a:pPr lvl="1"/>
            <a:r>
              <a:rPr lang="en-US" b="1" dirty="0"/>
              <a:t>Ends at ~10,000Km; not well defined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3488381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Atmosphere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History</a:t>
            </a:r>
          </a:p>
          <a:p>
            <a:pPr lvl="1"/>
            <a:r>
              <a:rPr lang="en-US" b="1" dirty="0"/>
              <a:t>6 Atmospheric Epochs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222" y="1589089"/>
            <a:ext cx="5032110" cy="44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48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Atmosphere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Composition Stratification</a:t>
            </a:r>
          </a:p>
          <a:p>
            <a:pPr lvl="1"/>
            <a:r>
              <a:rPr lang="en-US" b="1" dirty="0"/>
              <a:t>Homosphere</a:t>
            </a:r>
          </a:p>
          <a:p>
            <a:pPr lvl="1"/>
            <a:r>
              <a:rPr lang="en-US" b="1" i="1" dirty="0"/>
              <a:t>Homogenous gas mixture below Turbopause</a:t>
            </a:r>
          </a:p>
          <a:p>
            <a:pPr lvl="1"/>
            <a:r>
              <a:rPr lang="en-US" b="1" i="1" dirty="0"/>
              <a:t>0-100Km</a:t>
            </a:r>
          </a:p>
          <a:p>
            <a:pPr lvl="1"/>
            <a:r>
              <a:rPr lang="en-US" b="1" i="1" dirty="0"/>
              <a:t>Uniformity of gases due to convection and winds</a:t>
            </a:r>
          </a:p>
          <a:p>
            <a:r>
              <a:rPr lang="en-US" b="1" dirty="0" err="1"/>
              <a:t>Heterosphere</a:t>
            </a:r>
            <a:endParaRPr lang="en-US" b="1" dirty="0"/>
          </a:p>
          <a:p>
            <a:pPr lvl="1"/>
            <a:r>
              <a:rPr lang="en-US" b="1" i="1" dirty="0"/>
              <a:t>Turbopause to Space</a:t>
            </a:r>
          </a:p>
          <a:p>
            <a:pPr lvl="1"/>
            <a:r>
              <a:rPr lang="en-US" b="1" i="1" dirty="0"/>
              <a:t>Composition varies as a function of Altitude</a:t>
            </a:r>
          </a:p>
          <a:p>
            <a:pPr lvl="1"/>
            <a:r>
              <a:rPr lang="en-US" b="1" i="1" dirty="0"/>
              <a:t>Heterogeneity is a result of a lack of mixing</a:t>
            </a:r>
          </a:p>
          <a:p>
            <a:pPr lvl="2"/>
            <a:r>
              <a:rPr lang="en-US" b="1" dirty="0"/>
              <a:t>Stratification by molecular mass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1072052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Introduction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0" hangingPunct="0">
              <a:spcBef>
                <a:spcPct val="0"/>
              </a:spcBef>
            </a:pPr>
            <a:r>
              <a:rPr lang="en-US" sz="3600" dirty="0"/>
              <a:t>What you bring to the course</a:t>
            </a:r>
          </a:p>
          <a:p>
            <a:pPr lvl="1" eaLnBrk="0" hangingPunct="0">
              <a:spcBef>
                <a:spcPct val="0"/>
              </a:spcBef>
            </a:pPr>
            <a:r>
              <a:rPr lang="en-US" sz="3200" dirty="0"/>
              <a:t>Knowledge</a:t>
            </a:r>
          </a:p>
          <a:p>
            <a:pPr lvl="1" eaLnBrk="0" hangingPunct="0">
              <a:spcBef>
                <a:spcPct val="0"/>
              </a:spcBef>
            </a:pPr>
            <a:r>
              <a:rPr lang="en-US" sz="3200" dirty="0"/>
              <a:t>Enthusiasm</a:t>
            </a:r>
          </a:p>
          <a:p>
            <a:pPr eaLnBrk="0" hangingPunct="0">
              <a:spcBef>
                <a:spcPct val="0"/>
              </a:spcBef>
            </a:pPr>
            <a:r>
              <a:rPr lang="en-US" sz="3600" dirty="0"/>
              <a:t> What you take away</a:t>
            </a:r>
          </a:p>
          <a:p>
            <a:pPr lvl="1" eaLnBrk="0" hangingPunct="0">
              <a:spcBef>
                <a:spcPct val="0"/>
              </a:spcBef>
            </a:pPr>
            <a:r>
              <a:rPr lang="en-US" sz="3200" dirty="0"/>
              <a:t>A better sense of the Space Environment</a:t>
            </a:r>
          </a:p>
          <a:p>
            <a:pPr lvl="1" eaLnBrk="0" hangingPunct="0">
              <a:spcBef>
                <a:spcPct val="0"/>
              </a:spcBef>
            </a:pPr>
            <a:r>
              <a:rPr lang="en-US" sz="3200" dirty="0"/>
              <a:t>Ability to adapt Space Environment concerns to Spacecraft Design &amp; Mission Planning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1763008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Atmosphere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Pressure Variation with Altitude</a:t>
                </a:r>
              </a:p>
              <a:p>
                <a:pPr lvl="1"/>
                <a:r>
                  <a:rPr lang="en-US" b="1" dirty="0"/>
                  <a:t>Consider a parallelepiped of Air</a:t>
                </a:r>
              </a:p>
              <a:p>
                <a:pPr lvl="1"/>
                <a:r>
                  <a:rPr lang="en-US" b="1" i="1" dirty="0"/>
                  <a:t>Let </a:t>
                </a:r>
              </a:p>
              <a:p>
                <a:pPr lvl="2"/>
                <a:r>
                  <a:rPr lang="en-US" b="1" dirty="0"/>
                  <a:t>A = cross-section area, m</a:t>
                </a:r>
                <a:r>
                  <a:rPr lang="en-US" b="1" baseline="30000" dirty="0"/>
                  <a:t>2</a:t>
                </a:r>
                <a:endParaRPr lang="en-US" b="1" dirty="0"/>
              </a:p>
              <a:p>
                <a:pPr lvl="2"/>
                <a:r>
                  <a:rPr lang="en-US" b="1" dirty="0"/>
                  <a:t>G = gravity, m/s</a:t>
                </a:r>
                <a:r>
                  <a:rPr lang="en-US" b="1" baseline="30000" dirty="0"/>
                  <a:t>2</a:t>
                </a:r>
                <a:endParaRPr lang="en-US" b="1" dirty="0"/>
              </a:p>
              <a:p>
                <a:pPr lvl="2"/>
                <a:r>
                  <a:rPr lang="en-US" b="1" dirty="0"/>
                  <a:t>h = height above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, m</a:t>
                </a:r>
              </a:p>
              <a:p>
                <a:pPr lvl="2"/>
                <a:r>
                  <a:rPr lang="en-US" b="1" dirty="0"/>
                  <a:t>P = pressure, n/m</a:t>
                </a:r>
                <a:r>
                  <a:rPr lang="en-US" b="1" baseline="30000" dirty="0"/>
                  <a:t>2</a:t>
                </a:r>
                <a:endParaRPr lang="en-US" b="1" dirty="0"/>
              </a:p>
              <a:p>
                <a:pPr lvl="2"/>
                <a:r>
                  <a:rPr lang="en-US" b="1" dirty="0"/>
                  <a:t>ρ = mass density, kg/m</a:t>
                </a:r>
                <a:r>
                  <a:rPr lang="en-US" b="1" baseline="30000" dirty="0"/>
                  <a:t>3</a:t>
                </a:r>
                <a:endParaRPr lang="en-US" b="1" dirty="0"/>
              </a:p>
              <a:p>
                <a:pPr lvl="1"/>
                <a:r>
                  <a:rPr lang="en-US" b="1" dirty="0"/>
                  <a:t>Assume hydrostatic equilibrium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𝑑𝑝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𝑑h</m:t>
                            </m:r>
                          </m:den>
                        </m:f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𝑑h</m:t>
                        </m:r>
                      </m:e>
                    </m:d>
                  </m:oMath>
                </a14:m>
                <a:r>
                  <a:rPr lang="en-US" b="1" dirty="0"/>
                  <a:t>A + PA – </a:t>
                </a:r>
                <a:r>
                  <a:rPr lang="en-US" b="1" dirty="0" err="1"/>
                  <a:t>ρG</a:t>
                </a:r>
                <a:r>
                  <a:rPr lang="en-US" b="1" dirty="0"/>
                  <a:t>(</a:t>
                </a:r>
                <a:r>
                  <a:rPr lang="en-US" b="1" dirty="0" err="1"/>
                  <a:t>Adh</a:t>
                </a:r>
                <a:r>
                  <a:rPr lang="en-US" b="1" dirty="0"/>
                  <a:t>) = 0</a:t>
                </a:r>
              </a:p>
              <a:p>
                <a:pPr lvl="1"/>
                <a:r>
                  <a:rPr lang="en-US" b="1" dirty="0" err="1"/>
                  <a:t>dP</a:t>
                </a:r>
                <a:r>
                  <a:rPr lang="en-US" b="1" dirty="0"/>
                  <a:t> = -</a:t>
                </a:r>
                <a:r>
                  <a:rPr lang="en-US" b="1" dirty="0" err="1"/>
                  <a:t>ρGdh</a:t>
                </a:r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109114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3119230" y="3139109"/>
            <a:ext cx="171450" cy="2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961" y="4146688"/>
            <a:ext cx="171450" cy="209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b="1" dirty="0"/>
                  <a:t>From Perfect Gas Law</a:t>
                </a:r>
              </a:p>
              <a:p>
                <a:pPr lvl="1"/>
                <a:r>
                  <a:rPr lang="en-US" sz="2000" b="1" dirty="0"/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𝑛𝑅𝑇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sz="2000" b="1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𝑚𝑅𝑇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𝑀𝑉</m:t>
                        </m:r>
                      </m:den>
                    </m:f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𝑚𝑅𝑇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𝑣𝑀</m:t>
                        </m:r>
                      </m:den>
                    </m:f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𝜌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eqArr>
                          <m:eqArr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eqArr>
                      </m:den>
                    </m:f>
                  </m:oMath>
                </a14:m>
                <a:endParaRPr lang="en-US" sz="2000" b="1" dirty="0"/>
              </a:p>
              <a:p>
                <a:pPr lvl="1"/>
                <a:r>
                  <a:rPr lang="en-US" sz="2000" b="1" dirty="0"/>
                  <a:t>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𝑃𝑀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</m:oMath>
                </a14:m>
                <a:r>
                  <a:rPr lang="en-US" sz="2000" b="1" dirty="0"/>
                  <a:t>	 1</a:t>
                </a:r>
              </a:p>
              <a:p>
                <a:pPr lvl="1"/>
                <a:r>
                  <a:rPr lang="en-US" sz="2000" b="1" dirty="0"/>
                  <a:t>Substituting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en-US" sz="2000" b="1" dirty="0"/>
                  <a:t>= 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𝑀𝐺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</m:oMath>
                </a14:m>
                <a:r>
                  <a:rPr lang="en-US" sz="2000" b="1" dirty="0"/>
                  <a:t>dh  2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4" t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Atmosphere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2324496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Atmosphere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Integrating from P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to P an 0 to h (MG/RT = constant)</a:t>
                </a:r>
              </a:p>
              <a:p>
                <a:r>
                  <a:rPr lang="en-US" b="1" dirty="0"/>
                  <a:t>Gives  P = P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exp(-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𝑀𝐺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</m:oMath>
                </a14:m>
                <a:r>
                  <a:rPr lang="en-US" b="1" dirty="0"/>
                  <a:t>h) = P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exp(-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r>
                  <a:rPr lang="en-US" b="1" dirty="0"/>
                  <a:t>) where H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==</m:t>
                        </m:r>
                      </m:e>
                    </m:box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𝑀𝐺</m:t>
                        </m:r>
                      </m:den>
                    </m:f>
                  </m:oMath>
                </a14:m>
                <a:endParaRPr lang="en-US" b="1" dirty="0"/>
              </a:p>
              <a:p>
                <a:r>
                  <a:rPr lang="en-US" b="1" dirty="0"/>
                  <a:t>Change of pressure with altitude becomes</a:t>
                </a:r>
              </a:p>
              <a:p>
                <a:pPr lvl="1"/>
                <a:r>
                  <a:rPr lang="en-US" b="1" i="1" dirty="0"/>
                  <a:t>h= H, P = P</a:t>
                </a:r>
                <a:r>
                  <a:rPr lang="en-US" b="1" i="1" baseline="-25000" dirty="0"/>
                  <a:t>0</a:t>
                </a:r>
                <a:r>
                  <a:rPr lang="en-US" b="1" i="1" dirty="0"/>
                  <a:t>e</a:t>
                </a:r>
                <a:r>
                  <a:rPr lang="en-US" b="1" i="1" baseline="30000" dirty="0"/>
                  <a:t>-1</a:t>
                </a:r>
                <a:r>
                  <a:rPr lang="en-US" b="1" i="1" dirty="0"/>
                  <a:t>= 0.368P</a:t>
                </a:r>
                <a:r>
                  <a:rPr lang="en-US" b="1" i="1" baseline="-25000" dirty="0"/>
                  <a:t>0</a:t>
                </a:r>
                <a:endParaRPr lang="en-US" b="1" i="1" dirty="0"/>
              </a:p>
              <a:p>
                <a:pPr lvl="1"/>
                <a:r>
                  <a:rPr lang="en-US" b="1" i="1" dirty="0"/>
                  <a:t>h = 2H, P = P</a:t>
                </a:r>
                <a:r>
                  <a:rPr lang="en-US" b="1" i="1" baseline="-25000" dirty="0"/>
                  <a:t>0</a:t>
                </a:r>
                <a:r>
                  <a:rPr lang="en-US" b="1" i="1" dirty="0"/>
                  <a:t>e</a:t>
                </a:r>
                <a:r>
                  <a:rPr lang="en-US" b="1" i="1" baseline="30000" dirty="0"/>
                  <a:t>-2</a:t>
                </a:r>
                <a:r>
                  <a:rPr lang="en-US" b="1" i="1" dirty="0"/>
                  <a:t> = 0.135P</a:t>
                </a:r>
                <a:r>
                  <a:rPr lang="en-US" b="1" i="1" baseline="-25000" dirty="0"/>
                  <a:t>0</a:t>
                </a:r>
                <a:endParaRPr lang="en-US" b="1" i="1" dirty="0"/>
              </a:p>
              <a:p>
                <a:pPr lvl="1"/>
                <a:r>
                  <a:rPr lang="en-US" b="1" i="1" dirty="0"/>
                  <a:t>h = 3H, P = P</a:t>
                </a:r>
                <a:r>
                  <a:rPr lang="en-US" b="1" i="1" baseline="-25000" dirty="0"/>
                  <a:t>0</a:t>
                </a:r>
                <a:r>
                  <a:rPr lang="en-US" b="1" i="1" dirty="0"/>
                  <a:t>e</a:t>
                </a:r>
                <a:r>
                  <a:rPr lang="en-US" b="1" i="1" baseline="30000" dirty="0"/>
                  <a:t>-3</a:t>
                </a:r>
                <a:r>
                  <a:rPr lang="en-US" b="1" i="1" dirty="0"/>
                  <a:t> = 0.050P</a:t>
                </a:r>
                <a:r>
                  <a:rPr lang="en-US" b="1" i="1" baseline="-25000" dirty="0"/>
                  <a:t>0</a:t>
                </a:r>
                <a:endParaRPr lang="en-US" b="1" i="1" dirty="0"/>
              </a:p>
              <a:p>
                <a:r>
                  <a:rPr lang="en-US" dirty="0"/>
                  <a:t>H is referred to as </a:t>
                </a:r>
                <a:r>
                  <a:rPr lang="en-US" b="1" i="1" dirty="0"/>
                  <a:t>Scale Height </a:t>
                </a:r>
                <a:r>
                  <a:rPr lang="en-US" i="1" dirty="0"/>
                  <a:t>(more on that in a bit)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4233925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Atmosphere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333500"/>
                <a:ext cx="8596668" cy="427831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It follows that</a:t>
                </a: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𝑀𝑃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</m:oMath>
                </a14:m>
                <a:r>
                  <a:rPr lang="en-US" b="1" dirty="0"/>
                  <a:t>exp(-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𝑀𝐺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</m:oMath>
                </a14:m>
                <a:r>
                  <a:rPr lang="en-US" b="1" dirty="0"/>
                  <a:t>h)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1" dirty="0"/>
                  <a:t> exp(-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r>
                  <a:rPr lang="en-US" b="1" dirty="0"/>
                  <a:t>)</a:t>
                </a:r>
              </a:p>
              <a:p>
                <a:r>
                  <a:rPr lang="en-US" b="1" dirty="0"/>
                  <a:t>Where</a:t>
                </a:r>
              </a:p>
              <a:p>
                <a:pPr lvl="1"/>
                <a:r>
                  <a:rPr lang="en-US" b="1" i="1" dirty="0"/>
                  <a:t>Ρ</a:t>
                </a:r>
                <a:r>
                  <a:rPr lang="en-US" b="1" i="1" baseline="-25000" dirty="0"/>
                  <a:t>0</a:t>
                </a:r>
                <a:r>
                  <a:rPr lang="en-US" b="1" i="1" dirty="0"/>
                  <a:t> @ h =0 is ρ</a:t>
                </a:r>
                <a:r>
                  <a:rPr lang="en-US" b="1" i="1" baseline="-25000" dirty="0"/>
                  <a:t>0</a:t>
                </a:r>
                <a:r>
                  <a:rPr lang="en-US" b="1" i="1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den>
                        </m:f>
                      </m:e>
                    </m:d>
                  </m:oMath>
                </a14:m>
                <a:endParaRPr lang="en-US" b="1" i="1" dirty="0"/>
              </a:p>
              <a:p>
                <a:r>
                  <a:rPr lang="en-US" b="1" dirty="0"/>
                  <a:t>This holds for ~100Km of the Homosphere</a:t>
                </a:r>
              </a:p>
              <a:p>
                <a:pPr lvl="1"/>
                <a:r>
                  <a:rPr lang="en-US" b="1" i="1" dirty="0"/>
                  <a:t>Uniform gas mixing gives an ~uniform mass density</a:t>
                </a:r>
              </a:p>
              <a:p>
                <a:r>
                  <a:rPr lang="en-US" b="1" dirty="0"/>
                  <a:t>Above 100Km, Atmospheric constituents separate based on Atomic Mass</a:t>
                </a:r>
              </a:p>
              <a:p>
                <a:pPr lvl="1"/>
                <a:r>
                  <a:rPr lang="en-US" b="1" i="1" dirty="0"/>
                  <a:t>Lower Molar masses will result in a larger Scale Height, H</a:t>
                </a:r>
              </a:p>
              <a:p>
                <a:pPr lvl="1"/>
                <a:r>
                  <a:rPr lang="en-US" b="1" dirty="0"/>
                  <a:t>Pressure and ρ decrease less rapidly with altitude</a:t>
                </a:r>
              </a:p>
              <a:p>
                <a:pPr lvl="1"/>
                <a:r>
                  <a:rPr lang="en-US" b="1" i="1" dirty="0"/>
                  <a:t>This is why Planetary Atmospheres are dominated by Lower Molar mass gasses at higher altitudes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333500"/>
                <a:ext cx="8596668" cy="4278311"/>
              </a:xfrm>
              <a:blipFill>
                <a:blip r:embed="rId2"/>
                <a:stretch>
                  <a:fillRect l="-142" t="-1567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915768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Atmosphere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Scale Height</a:t>
            </a:r>
          </a:p>
          <a:p>
            <a:pPr lvl="1"/>
            <a:r>
              <a:rPr lang="en-US" b="1" dirty="0"/>
              <a:t>Recall temp in Troposphere decreases with Altitude down to ~223K @ Tropopause</a:t>
            </a:r>
          </a:p>
          <a:p>
            <a:pPr lvl="1"/>
            <a:r>
              <a:rPr lang="en-US" b="1" dirty="0"/>
              <a:t>Scale Height, H, is a function of Lapse Rate &amp; can be determined by differentiation w/r to height:</a:t>
            </a:r>
          </a:p>
          <a:p>
            <a:pPr lvl="2"/>
            <a:r>
              <a:rPr lang="en-US" b="1" dirty="0" err="1"/>
              <a:t>dH</a:t>
            </a:r>
            <a:r>
              <a:rPr lang="en-US" b="1" dirty="0"/>
              <a:t>/</a:t>
            </a:r>
            <a:r>
              <a:rPr lang="en-US" b="1" dirty="0" err="1"/>
              <a:t>dn</a:t>
            </a:r>
            <a:r>
              <a:rPr lang="en-US" b="1" dirty="0"/>
              <a:t> = (r/Mg)(</a:t>
            </a:r>
            <a:r>
              <a:rPr lang="en-US" b="1" dirty="0" err="1"/>
              <a:t>dT</a:t>
            </a:r>
            <a:r>
              <a:rPr lang="en-US" b="1" dirty="0"/>
              <a:t>/dh)</a:t>
            </a:r>
          </a:p>
          <a:p>
            <a:pPr lvl="1"/>
            <a:r>
              <a:rPr lang="en-US" b="1" dirty="0"/>
              <a:t>Dividing by Scale Height gives:</a:t>
            </a:r>
          </a:p>
          <a:p>
            <a:pPr lvl="2"/>
            <a:r>
              <a:rPr lang="en-US" b="1" dirty="0" err="1"/>
              <a:t>dH</a:t>
            </a:r>
            <a:r>
              <a:rPr lang="en-US" b="1" dirty="0"/>
              <a:t>/dh = (H/T)(d/T/dh)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134748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2019300" y="4200525"/>
            <a:ext cx="180975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Atmosphere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Within the Troposphere, </a:t>
                </a:r>
                <a:r>
                  <a:rPr lang="en-US" b="1" dirty="0" err="1"/>
                  <a:t>dT</a:t>
                </a:r>
                <a:r>
                  <a:rPr lang="en-US" b="1" dirty="0"/>
                  <a:t>/dh = -6.5K/Km == Lapse Rate</a:t>
                </a:r>
              </a:p>
              <a:p>
                <a:pPr lvl="1"/>
                <a:r>
                  <a:rPr lang="en-US" b="1" dirty="0"/>
                  <a:t>For H @ Earth’s surface of 8.5 km, it follows </a:t>
                </a:r>
              </a:p>
              <a:p>
                <a:pPr lvl="1"/>
                <a:r>
                  <a:rPr lang="en-US" b="1" i="1" dirty="0" err="1"/>
                  <a:t>dH</a:t>
                </a:r>
                <a:r>
                  <a:rPr lang="en-US" b="1" i="1" dirty="0"/>
                  <a:t>/dh = (H/T)(d/T/dh) = (-8.5/290)6.5 = -0.19 =~ -0.2</a:t>
                </a:r>
              </a:p>
              <a:p>
                <a:pPr lvl="1"/>
                <a:r>
                  <a:rPr lang="en-US" b="1" dirty="0"/>
                  <a:t>Thus at a height of 5Km, H = 8.5 – 5x0.2 = 7.5Km</a:t>
                </a:r>
              </a:p>
              <a:p>
                <a:pPr lvl="2"/>
                <a:r>
                  <a:rPr lang="en-US" b="1" i="1" dirty="0"/>
                  <a:t>At 10Km, H = 6.5Km</a:t>
                </a:r>
              </a:p>
              <a:p>
                <a:pPr lvl="2"/>
                <a:r>
                  <a:rPr lang="en-US" b="1" i="1" dirty="0"/>
                  <a:t>Assume ΔT is ~linear w/r to Lapse Rate</a:t>
                </a:r>
              </a:p>
              <a:p>
                <a:pPr lvl="2"/>
                <a:r>
                  <a:rPr lang="en-US" b="1" dirty="0"/>
                  <a:t>T = To + </a:t>
                </a:r>
                <a:r>
                  <a:rPr lang="en-US" b="1" dirty="0" err="1"/>
                  <a:t>Lh</a:t>
                </a:r>
                <a:endParaRPr lang="en-US" b="1" dirty="0"/>
              </a:p>
              <a:p>
                <a:pPr lvl="1"/>
                <a:r>
                  <a:rPr lang="en-US" b="1" dirty="0"/>
                  <a:t>Then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2</a:t>
                </a:r>
                <a:r>
                  <a:rPr lang="en-US" b="1" dirty="0"/>
                  <a:t> becomes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𝑑𝑃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=− 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𝑀𝐺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𝑑h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3980974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733551" y="2667000"/>
            <a:ext cx="15240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Atmosphere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Integrating from P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to P and 0 to h gives</a:t>
                </a: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1+ 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b="1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b="1" baseline="30000" dirty="0"/>
                  <a:t>-MG/RL </a:t>
                </a:r>
                <a:r>
                  <a:rPr lang="en-US" b="1" dirty="0"/>
                  <a:t>= p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1" dirty="0"/>
                  <a:t>)</a:t>
                </a:r>
                <a:r>
                  <a:rPr lang="en-US" b="1" baseline="30000" dirty="0"/>
                  <a:t>- MG/RL</a:t>
                </a:r>
                <a:endParaRPr lang="en-US" b="1" dirty="0"/>
              </a:p>
              <a:p>
                <a:r>
                  <a:rPr lang="en-US" b="1" dirty="0"/>
                  <a:t>From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1</a:t>
                </a:r>
                <a:r>
                  <a:rPr lang="en-US" b="1" dirty="0"/>
                  <a:t> it follows</a:t>
                </a: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b="1" baseline="30000" dirty="0"/>
                  <a:t>-((MG/RL) +1)</a:t>
                </a:r>
                <a:endParaRPr lang="en-US" b="1" dirty="0"/>
              </a:p>
              <a:p>
                <a:r>
                  <a:rPr lang="en-US" b="1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b="1" dirty="0"/>
              </a:p>
              <a:p>
                <a:r>
                  <a:rPr lang="en-US" b="1" dirty="0"/>
                  <a:t>Note that while the Scale Height H decreases in Troposphere</a:t>
                </a:r>
              </a:p>
              <a:p>
                <a:pPr lvl="1"/>
                <a:r>
                  <a:rPr lang="en-US" b="1" i="1" dirty="0"/>
                  <a:t>Negative Lapse Rate</a:t>
                </a:r>
              </a:p>
              <a:p>
                <a:r>
                  <a:rPr lang="en-US" b="1" dirty="0"/>
                  <a:t>H Increases in Stratosphere</a:t>
                </a:r>
              </a:p>
              <a:p>
                <a:pPr lvl="1"/>
                <a:r>
                  <a:rPr lang="en-US" b="1" i="1" dirty="0"/>
                  <a:t>Lapse Rate is positive!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2212326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Time and Reference Systems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We can’t know </a:t>
            </a:r>
            <a:r>
              <a:rPr lang="en-US" b="1" i="1" dirty="0"/>
              <a:t>Where</a:t>
            </a:r>
            <a:r>
              <a:rPr lang="en-US" i="1" dirty="0"/>
              <a:t> we are unless we know </a:t>
            </a:r>
            <a:r>
              <a:rPr lang="en-US" b="1" i="1" dirty="0"/>
              <a:t>When</a:t>
            </a:r>
            <a:r>
              <a:rPr lang="en-US" i="1" dirty="0"/>
              <a:t> we are</a:t>
            </a:r>
            <a:r>
              <a:rPr lang="en-US" dirty="0"/>
              <a:t>” </a:t>
            </a:r>
          </a:p>
          <a:p>
            <a:r>
              <a:rPr lang="en-US" dirty="0"/>
              <a:t>– The Doctor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1870553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Reference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89089"/>
            <a:ext cx="8596668" cy="4646611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Earliest time references based on Sun and Moon</a:t>
            </a:r>
          </a:p>
          <a:p>
            <a:pPr lvl="1"/>
            <a:r>
              <a:rPr lang="en-US" b="1" dirty="0"/>
              <a:t>Synodic Motion of Moon = 29.53 days</a:t>
            </a:r>
          </a:p>
          <a:p>
            <a:pPr lvl="1"/>
            <a:r>
              <a:rPr lang="en-US" b="1" dirty="0"/>
              <a:t>Avg month is 30.44 days</a:t>
            </a:r>
          </a:p>
          <a:p>
            <a:pPr lvl="2"/>
            <a:r>
              <a:rPr lang="en-US" b="1" i="1" dirty="0"/>
              <a:t>Four phases 7.4 days each == week</a:t>
            </a:r>
          </a:p>
          <a:p>
            <a:pPr lvl="1"/>
            <a:r>
              <a:rPr lang="en-US" b="1" dirty="0"/>
              <a:t>Earth rotation gives us Day and Night == Year &amp; Day</a:t>
            </a:r>
          </a:p>
          <a:p>
            <a:pPr lvl="2"/>
            <a:r>
              <a:rPr lang="en-US" b="1" i="1" dirty="0"/>
              <a:t>Standard Day = 24 hours = 1440 minutes = 86,400 seconds</a:t>
            </a:r>
          </a:p>
          <a:p>
            <a:r>
              <a:rPr lang="en-US" b="1" dirty="0"/>
              <a:t>Base 60 (Sexagesimal) is attributed to the Sumerians in ~3M BC</a:t>
            </a:r>
          </a:p>
          <a:p>
            <a:pPr lvl="1"/>
            <a:r>
              <a:rPr lang="en-US" b="1" dirty="0"/>
              <a:t>Basis for our 12/24-hour timekeeping</a:t>
            </a:r>
          </a:p>
          <a:p>
            <a:pPr lvl="1"/>
            <a:r>
              <a:rPr lang="en-US" b="1" dirty="0"/>
              <a:t>60 is a highly composite number</a:t>
            </a:r>
          </a:p>
          <a:p>
            <a:pPr lvl="1"/>
            <a:r>
              <a:rPr lang="en-US" b="1" dirty="0"/>
              <a:t>12 knuckles on fingers, 5 fingers on hand</a:t>
            </a:r>
          </a:p>
          <a:p>
            <a:r>
              <a:rPr lang="en-US" b="1" dirty="0"/>
              <a:t>Accuracy needed for Civil, Industrial, and Scientific purposes</a:t>
            </a:r>
          </a:p>
          <a:p>
            <a:pPr lvl="1"/>
            <a:r>
              <a:rPr lang="en-US" b="1" dirty="0"/>
              <a:t>Several Standards, based on Earth rotation, motion of Planets, and Electromechanical/Atomic devices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3014076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378" y="113506"/>
            <a:ext cx="8596668" cy="723900"/>
          </a:xfrm>
        </p:spPr>
        <p:txBody>
          <a:bodyPr/>
          <a:lstStyle/>
          <a:p>
            <a:r>
              <a:rPr lang="en-US" dirty="0"/>
              <a:t>Time and Reference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378" y="719666"/>
            <a:ext cx="8596668" cy="4278311"/>
          </a:xfrm>
        </p:spPr>
        <p:txBody>
          <a:bodyPr/>
          <a:lstStyle/>
          <a:p>
            <a:r>
              <a:rPr lang="en-US" b="1" dirty="0"/>
              <a:t>Celestial Motion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256" y="1113444"/>
            <a:ext cx="5532152" cy="2343944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461476"/>
              </p:ext>
            </p:extLst>
          </p:nvPr>
        </p:nvGraphicFramePr>
        <p:xfrm>
          <a:off x="513378" y="1113444"/>
          <a:ext cx="5559426" cy="511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026">
                  <a:extLst>
                    <a:ext uri="{9D8B030D-6E8A-4147-A177-3AD203B41FA5}">
                      <a16:colId xmlns:a16="http://schemas.microsoft.com/office/drawing/2014/main" val="2136149738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52632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368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Celestial Pole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Earth’s rotational 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19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Ecliptic Plane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Earth’s Mean Orbital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2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Ecliptic Pole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Axis perpendicular</a:t>
                      </a:r>
                      <a:r>
                        <a:rPr lang="en-US" sz="1400" baseline="0" dirty="0"/>
                        <a:t> to Ecliptic Plane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113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Equinox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When Sun crosses Celestial Equator, Autumnal &amp; Vernal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658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Equator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Imaginary plane normal to Earth’s axis of rotation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Obliquity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Angle </a:t>
                      </a:r>
                      <a:r>
                        <a:rPr lang="en-US" sz="1400" dirty="0" err="1"/>
                        <a:t>btwn</a:t>
                      </a:r>
                      <a:r>
                        <a:rPr lang="en-US" sz="1400" dirty="0"/>
                        <a:t> Ecliptic &amp; Equatorial planes ~23.5°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24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Solstice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When Sun reaches highest &amp;</a:t>
                      </a:r>
                      <a:r>
                        <a:rPr lang="en-US" sz="1400" baseline="0" dirty="0"/>
                        <a:t> lowest points at Noon; 2/year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263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Year, anomalous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Period of 1</a:t>
                      </a:r>
                      <a:r>
                        <a:rPr lang="en-US" sz="1400" baseline="0" dirty="0"/>
                        <a:t> revolution of Earth about the Sun, perihelion to perihelion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018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Year, Sidereal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One revolution of Earth about the Sun </a:t>
                      </a:r>
                      <a:r>
                        <a:rPr lang="en-US" sz="1400" dirty="0" err="1"/>
                        <a:t>wrt</a:t>
                      </a:r>
                      <a:r>
                        <a:rPr lang="en-US" sz="1400" dirty="0"/>
                        <a:t> the stars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51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Year,</a:t>
                      </a:r>
                      <a:r>
                        <a:rPr lang="en-US" sz="1400" baseline="0" dirty="0"/>
                        <a:t> Tropical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One revolution of Earth about</a:t>
                      </a:r>
                      <a:r>
                        <a:rPr lang="en-US" sz="1400" baseline="0" dirty="0"/>
                        <a:t> Sun </a:t>
                      </a:r>
                      <a:r>
                        <a:rPr lang="en-US" sz="1400" baseline="0" dirty="0" err="1"/>
                        <a:t>wrt</a:t>
                      </a:r>
                      <a:r>
                        <a:rPr lang="en-US" sz="1400" baseline="0" dirty="0"/>
                        <a:t> Vernal equinox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58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304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Syllabus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Read the whole thing!</a:t>
            </a:r>
          </a:p>
          <a:p>
            <a:r>
              <a:rPr lang="en-US" sz="2400" dirty="0"/>
              <a:t>Schedule inside of syllabus </a:t>
            </a:r>
            <a:br>
              <a:rPr lang="en-US" sz="2400" dirty="0"/>
            </a:b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very important, &amp; </a:t>
            </a:r>
            <a:r>
              <a:rPr lang="en-US" sz="2400" i="1" dirty="0">
                <a:solidFill>
                  <a:srgbClr val="FF0000"/>
                </a:solidFill>
              </a:rPr>
              <a:t>subject to change</a:t>
            </a:r>
            <a:r>
              <a:rPr lang="en-US" sz="2400" dirty="0"/>
              <a:t>)</a:t>
            </a:r>
          </a:p>
          <a:p>
            <a:r>
              <a:rPr lang="en-US" sz="2400" dirty="0"/>
              <a:t>Textbooks &amp; References</a:t>
            </a:r>
          </a:p>
          <a:p>
            <a:r>
              <a:rPr lang="en-US" sz="2400" dirty="0"/>
              <a:t>Class organization &amp; grading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1213326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Reference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Precession – Secular Motion of a Rigid Body</a:t>
            </a:r>
          </a:p>
          <a:p>
            <a:pPr lvl="1"/>
            <a:r>
              <a:rPr lang="en-US" b="1" dirty="0"/>
              <a:t>Free Precession</a:t>
            </a:r>
          </a:p>
          <a:p>
            <a:pPr lvl="1"/>
            <a:r>
              <a:rPr lang="en-US" b="1" i="1" dirty="0"/>
              <a:t>Angular Momentum is conserved</a:t>
            </a:r>
          </a:p>
          <a:p>
            <a:pPr lvl="1"/>
            <a:r>
              <a:rPr lang="en-US" b="1" i="1" dirty="0"/>
              <a:t>Angular Velocity changes as a function of Inertia</a:t>
            </a:r>
          </a:p>
          <a:p>
            <a:pPr lvl="2"/>
            <a:r>
              <a:rPr lang="en-US" b="1" dirty="0"/>
              <a:t>Polar Motion</a:t>
            </a:r>
          </a:p>
          <a:p>
            <a:pPr lvl="2"/>
            <a:r>
              <a:rPr lang="en-US" b="1" dirty="0"/>
              <a:t>Results from non-uniform mass distribution</a:t>
            </a:r>
          </a:p>
          <a:p>
            <a:pPr lvl="3"/>
            <a:r>
              <a:rPr lang="en-US" b="1" dirty="0"/>
              <a:t>The Earth wobbles a bit</a:t>
            </a:r>
          </a:p>
          <a:p>
            <a:r>
              <a:rPr lang="en-US" b="1" dirty="0"/>
              <a:t>Forced Precession</a:t>
            </a:r>
          </a:p>
          <a:p>
            <a:pPr lvl="1"/>
            <a:r>
              <a:rPr lang="en-US" b="1" i="1" dirty="0"/>
              <a:t>Results from gravitational forces &amp; torques from Sun, Moon, and Planets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2720333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Reference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Nutation – Periodic Motions of a Rigid Body</a:t>
            </a:r>
          </a:p>
          <a:p>
            <a:pPr lvl="1"/>
            <a:r>
              <a:rPr lang="en-US" b="1" dirty="0"/>
              <a:t>Combination of Free &amp; Forced</a:t>
            </a:r>
          </a:p>
          <a:p>
            <a:pPr lvl="2"/>
            <a:r>
              <a:rPr lang="en-US" b="1" i="1" dirty="0"/>
              <a:t>Free: Motions of Mantle &amp; Core; water and ice redistribution</a:t>
            </a:r>
          </a:p>
          <a:p>
            <a:pPr lvl="2"/>
            <a:r>
              <a:rPr lang="en-US" b="1" i="1" dirty="0"/>
              <a:t>Forced: Torques from Sun/Moon on Equatorial bulge</a:t>
            </a:r>
          </a:p>
          <a:p>
            <a:r>
              <a:rPr lang="en-US" b="1" dirty="0"/>
              <a:t>Precession of the Equinox</a:t>
            </a:r>
          </a:p>
          <a:p>
            <a:pPr lvl="1"/>
            <a:r>
              <a:rPr lang="en-US" b="1" dirty="0"/>
              <a:t>Linear rate of ~50.288 arc-sec/year</a:t>
            </a:r>
          </a:p>
          <a:p>
            <a:pPr lvl="2"/>
            <a:r>
              <a:rPr lang="en-US" b="1" i="1" dirty="0"/>
              <a:t>25,772-year period or 1 degree/71.59 years</a:t>
            </a:r>
          </a:p>
          <a:p>
            <a:pPr lvl="2"/>
            <a:r>
              <a:rPr lang="en-US" b="1" i="1" dirty="0"/>
              <a:t>Welcome to the Age of Aquarius!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025" y="2827223"/>
            <a:ext cx="3457575" cy="35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71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Reference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Precession of the Ecliptic</a:t>
            </a:r>
          </a:p>
          <a:p>
            <a:pPr lvl="1"/>
            <a:r>
              <a:rPr lang="en-US" b="1" dirty="0"/>
              <a:t>Slow orientation change</a:t>
            </a:r>
          </a:p>
          <a:p>
            <a:pPr lvl="1"/>
            <a:r>
              <a:rPr lang="en-US" b="1" dirty="0"/>
              <a:t>Principally due to Planetary gravity</a:t>
            </a:r>
          </a:p>
          <a:p>
            <a:pPr lvl="2"/>
            <a:r>
              <a:rPr lang="en-US" b="1" i="1" dirty="0"/>
              <a:t>Mainly Jupiter and Venus</a:t>
            </a:r>
          </a:p>
          <a:p>
            <a:r>
              <a:rPr lang="en-US" b="1" dirty="0"/>
              <a:t>Precession of the Equator</a:t>
            </a:r>
          </a:p>
          <a:p>
            <a:pPr lvl="1"/>
            <a:r>
              <a:rPr lang="en-US" b="1" dirty="0"/>
              <a:t>Forced Precession</a:t>
            </a:r>
          </a:p>
          <a:p>
            <a:pPr lvl="1"/>
            <a:r>
              <a:rPr lang="en-US" b="1" dirty="0"/>
              <a:t>Due to torques of Sun, Moon on Earth’s equatorial bulge</a:t>
            </a:r>
          </a:p>
          <a:p>
            <a:r>
              <a:rPr lang="en-US" b="1" dirty="0"/>
              <a:t>General Precession</a:t>
            </a:r>
          </a:p>
          <a:p>
            <a:pPr lvl="1"/>
            <a:r>
              <a:rPr lang="en-US" b="1" dirty="0"/>
              <a:t>Combined effect of Ecliptic and Equatorial Plane precession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1136388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Calendars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Advent Calendars are my favorite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1510385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559" y="238125"/>
            <a:ext cx="8596668" cy="723900"/>
          </a:xfrm>
        </p:spPr>
        <p:txBody>
          <a:bodyPr/>
          <a:lstStyle/>
          <a:p>
            <a:r>
              <a:rPr lang="en-US" b="1" dirty="0"/>
              <a:t>Calendars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559" y="779464"/>
            <a:ext cx="8596668" cy="4859336"/>
          </a:xfrm>
        </p:spPr>
        <p:txBody>
          <a:bodyPr>
            <a:normAutofit/>
          </a:bodyPr>
          <a:lstStyle/>
          <a:p>
            <a:r>
              <a:rPr lang="en-US" b="1" dirty="0"/>
              <a:t>6 Principal calendar systems</a:t>
            </a:r>
          </a:p>
          <a:p>
            <a:pPr lvl="1"/>
            <a:r>
              <a:rPr lang="en-US" b="1" dirty="0"/>
              <a:t>Chinese, Gregorian, Indian, Islamic, Jewish, and Julian</a:t>
            </a:r>
          </a:p>
          <a:p>
            <a:r>
              <a:rPr lang="en-US" b="1" dirty="0"/>
              <a:t>Based on Astronomical cycles with defined sets of rules</a:t>
            </a:r>
          </a:p>
          <a:p>
            <a:pPr lvl="1"/>
            <a:r>
              <a:rPr lang="en-US" b="1" dirty="0"/>
              <a:t>Complex, as the cycles are not integer days, are not constant, and are not commensurable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r>
              <a:rPr lang="en-US" b="1" dirty="0"/>
              <a:t>Sidereal Year &gt; Tropical year</a:t>
            </a:r>
          </a:p>
          <a:p>
            <a:pPr lvl="1"/>
            <a:r>
              <a:rPr lang="en-US" b="1" dirty="0"/>
              <a:t>Δ is ~</a:t>
            </a:r>
            <a:r>
              <a:rPr lang="en-US" b="1" dirty="0" err="1"/>
              <a:t>avg</a:t>
            </a:r>
            <a:r>
              <a:rPr lang="en-US" b="1" dirty="0"/>
              <a:t> precession of the equinox (25,772 </a:t>
            </a:r>
            <a:r>
              <a:rPr lang="en-US" b="1" dirty="0" err="1"/>
              <a:t>yrs</a:t>
            </a:r>
            <a:r>
              <a:rPr lang="en-US" b="1" dirty="0"/>
              <a:t>)</a:t>
            </a:r>
          </a:p>
          <a:p>
            <a:pPr lvl="1"/>
            <a:r>
              <a:rPr lang="en-US" b="1" dirty="0"/>
              <a:t>Δ ~ 0.014173 days/year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343335"/>
              </p:ext>
            </p:extLst>
          </p:nvPr>
        </p:nvGraphicFramePr>
        <p:xfrm>
          <a:off x="677334" y="2558732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350">
                  <a:extLst>
                    <a:ext uri="{9D8B030D-6E8A-4147-A177-3AD203B41FA5}">
                      <a16:colId xmlns:a16="http://schemas.microsoft.com/office/drawing/2014/main" val="184387292"/>
                    </a:ext>
                  </a:extLst>
                </a:gridCol>
                <a:gridCol w="2647950">
                  <a:extLst>
                    <a:ext uri="{9D8B030D-6E8A-4147-A177-3AD203B41FA5}">
                      <a16:colId xmlns:a16="http://schemas.microsoft.com/office/drawing/2014/main" val="2807047962"/>
                    </a:ext>
                  </a:extLst>
                </a:gridCol>
                <a:gridCol w="3568699">
                  <a:extLst>
                    <a:ext uri="{9D8B030D-6E8A-4147-A177-3AD203B41FA5}">
                      <a16:colId xmlns:a16="http://schemas.microsoft.com/office/drawing/2014/main" val="3461374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 (days)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14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Tropical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Equinox to Equinox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365.2421897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853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Sidereal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Fixed Star</a:t>
                      </a:r>
                      <a:r>
                        <a:rPr lang="en-US" baseline="0" dirty="0"/>
                        <a:t> to Fixed Star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365.2563630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350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Anomalistic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Perihelion to Perihelion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365.25964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061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738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Calendars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333501"/>
                <a:ext cx="8596668" cy="4940300"/>
              </a:xfrm>
            </p:spPr>
            <p:txBody>
              <a:bodyPr/>
              <a:lstStyle/>
              <a:p>
                <a:r>
                  <a:rPr lang="en-US" b="1" dirty="0"/>
                  <a:t>For Astronomy, the convention of 1 B.C. as Year 0 is used</a:t>
                </a:r>
              </a:p>
              <a:p>
                <a:pPr lvl="1"/>
                <a:r>
                  <a:rPr lang="en-US" b="1" dirty="0"/>
                  <a:t>Historians use 1 A.D. follows 1 B.C.</a:t>
                </a:r>
              </a:p>
              <a:p>
                <a:pPr lvl="1"/>
                <a:r>
                  <a:rPr lang="en-US" b="1" dirty="0"/>
                  <a:t>General conversion is</a:t>
                </a:r>
              </a:p>
              <a:p>
                <a:pPr lvl="2"/>
                <a:r>
                  <a:rPr lang="en-US" b="1" i="1" dirty="0" err="1"/>
                  <a:t>N</a:t>
                </a:r>
                <a:r>
                  <a:rPr lang="en-US" b="1" i="1" baseline="-25000" dirty="0" err="1"/>
                  <a:t>bc</a:t>
                </a:r>
                <a:r>
                  <a:rPr lang="en-US" b="1" dirty="0"/>
                  <a:t> = -(</a:t>
                </a:r>
                <a:r>
                  <a:rPr lang="en-US" b="1" dirty="0" err="1"/>
                  <a:t>n</a:t>
                </a:r>
                <a:r>
                  <a:rPr lang="en-US" b="1" baseline="-25000" dirty="0" err="1"/>
                  <a:t>as</a:t>
                </a:r>
                <a:r>
                  <a:rPr lang="en-US" b="1" baseline="-25000" dirty="0"/>
                  <a:t> </a:t>
                </a:r>
                <a:r>
                  <a:rPr lang="en-US" b="1" dirty="0"/>
                  <a:t>– 1); </a:t>
                </a:r>
                <a:r>
                  <a:rPr lang="en-US" b="1" dirty="0" err="1"/>
                  <a:t>n</a:t>
                </a:r>
                <a:r>
                  <a:rPr lang="en-US" b="1" baseline="-25000" dirty="0" err="1"/>
                  <a:t>as</a:t>
                </a:r>
                <a:r>
                  <a:rPr lang="en-US" b="1" dirty="0"/>
                  <a:t> = -(</a:t>
                </a:r>
                <a:r>
                  <a:rPr lang="en-US" b="1" dirty="0" err="1"/>
                  <a:t>n</a:t>
                </a:r>
                <a:r>
                  <a:rPr lang="en-US" b="1" baseline="-25000" dirty="0" err="1"/>
                  <a:t>bc</a:t>
                </a:r>
                <a:r>
                  <a:rPr lang="en-US" b="1" dirty="0"/>
                  <a:t> -1) for </a:t>
                </a:r>
                <a:r>
                  <a:rPr lang="en-US" b="1" dirty="0" err="1"/>
                  <a:t>n</a:t>
                </a:r>
                <a:r>
                  <a:rPr lang="en-US" b="1" baseline="-25000" dirty="0" err="1"/>
                  <a:t>as</a:t>
                </a:r>
                <a:r>
                  <a:rPr lang="en-US" b="1" baseline="-25000" dirty="0"/>
                  <a:t> </a:t>
                </a:r>
                <a14:m>
                  <m:oMath xmlns:m="http://schemas.openxmlformats.org/officeDocument/2006/math">
                    <m:r>
                      <a:rPr lang="en-US" b="1" i="1" baseline="-250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dirty="0" err="1"/>
                  <a:t>n</a:t>
                </a:r>
                <a:r>
                  <a:rPr lang="en-US" b="1" baseline="-25000" dirty="0" err="1"/>
                  <a:t>bc</a:t>
                </a:r>
                <a:r>
                  <a:rPr lang="en-US" b="1" baseline="-25000" dirty="0"/>
                  <a:t> </a:t>
                </a:r>
                <a14:m>
                  <m:oMath xmlns:m="http://schemas.openxmlformats.org/officeDocument/2006/math">
                    <m:r>
                      <a:rPr lang="en-US" b="1" i="1" baseline="-2500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i="1" dirty="0"/>
              </a:p>
              <a:p>
                <a:pPr lvl="1"/>
                <a:r>
                  <a:rPr lang="en-US" b="1" dirty="0"/>
                  <a:t>In general, Astronomy uses either the Julian of Gregorian calendar</a:t>
                </a:r>
              </a:p>
              <a:p>
                <a:pPr lvl="2"/>
                <a:r>
                  <a:rPr lang="en-US" b="1" dirty="0"/>
                  <a:t>Gregorian applications predominate</a:t>
                </a:r>
                <a:endParaRPr lang="en-US" b="1" i="1" dirty="0"/>
              </a:p>
              <a:p>
                <a:pPr lvl="3"/>
                <a:r>
                  <a:rPr lang="en-US" b="1" dirty="0"/>
                  <a:t>International Civil standard</a:t>
                </a:r>
              </a:p>
              <a:p>
                <a:pPr lvl="3"/>
                <a:r>
                  <a:rPr lang="en-US" b="1" dirty="0"/>
                  <a:t>Introduced by Pope Gregory XIII in 1582</a:t>
                </a:r>
              </a:p>
              <a:p>
                <a:pPr lvl="3"/>
                <a:r>
                  <a:rPr lang="en-US" b="1" dirty="0"/>
                  <a:t>Used to correct the computed date of Easter</a:t>
                </a:r>
              </a:p>
              <a:p>
                <a:pPr lvl="3"/>
                <a:r>
                  <a:rPr lang="en-US" b="1" dirty="0"/>
                  <a:t>Effectively reduced the number of Leap Years over a 400 year span from 100 to 97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333501"/>
                <a:ext cx="8596668" cy="4940300"/>
              </a:xfrm>
              <a:blipFill>
                <a:blip r:embed="rId2"/>
                <a:stretch>
                  <a:fillRect l="-142" t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4149163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Calendars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Julian Day Number (JDN)</a:t>
            </a:r>
          </a:p>
          <a:p>
            <a:pPr lvl="1"/>
            <a:r>
              <a:rPr lang="en-US" b="1" dirty="0"/>
              <a:t>Number of integer Solar days</a:t>
            </a:r>
          </a:p>
          <a:p>
            <a:pPr lvl="1"/>
            <a:r>
              <a:rPr lang="en-US" b="1" dirty="0"/>
              <a:t>Day 0 = Noon @ Greenwich, Jan 1 4713 B.C.</a:t>
            </a:r>
          </a:p>
          <a:p>
            <a:pPr lvl="1"/>
            <a:r>
              <a:rPr lang="en-US" b="1" dirty="0"/>
              <a:t>Note that this is – 4712 A. S.</a:t>
            </a:r>
            <a:endParaRPr lang="en-US" b="1" i="1" dirty="0"/>
          </a:p>
          <a:p>
            <a:pPr lvl="1"/>
            <a:r>
              <a:rPr lang="en-US" b="1" dirty="0"/>
              <a:t>Based on intersection of 3 important calendar cycles</a:t>
            </a:r>
            <a:endParaRPr lang="en-US" b="1" i="1" dirty="0"/>
          </a:p>
          <a:p>
            <a:pPr lvl="2"/>
            <a:r>
              <a:rPr lang="en-US" b="1" dirty="0"/>
              <a:t>Indication number</a:t>
            </a:r>
          </a:p>
          <a:p>
            <a:pPr lvl="2"/>
            <a:r>
              <a:rPr lang="en-US" b="1" dirty="0"/>
              <a:t>Golden number</a:t>
            </a:r>
          </a:p>
          <a:p>
            <a:pPr lvl="2"/>
            <a:r>
              <a:rPr lang="en-US" b="1" dirty="0"/>
              <a:t>Solar number</a:t>
            </a:r>
          </a:p>
          <a:p>
            <a:pPr lvl="1"/>
            <a:r>
              <a:rPr lang="en-US" b="1" dirty="0"/>
              <a:t>Indication number: 15</a:t>
            </a:r>
            <a:endParaRPr lang="en-US" b="1" i="1" dirty="0"/>
          </a:p>
          <a:p>
            <a:pPr lvl="2"/>
            <a:r>
              <a:rPr lang="en-US" b="1" dirty="0"/>
              <a:t>Based on 15-year Taxation cycle introduced by Emperor Constantine</a:t>
            </a:r>
          </a:p>
          <a:p>
            <a:pPr lvl="1"/>
            <a:r>
              <a:rPr lang="en-US" b="1" i="1" dirty="0"/>
              <a:t> </a:t>
            </a:r>
            <a:r>
              <a:rPr lang="en-US" b="1" dirty="0"/>
              <a:t>Golden Number: 19</a:t>
            </a:r>
            <a:endParaRPr lang="en-US" b="1" i="1" dirty="0"/>
          </a:p>
          <a:p>
            <a:pPr lvl="2"/>
            <a:r>
              <a:rPr lang="en-US" b="1" dirty="0"/>
              <a:t>Number of Tropical years that coincide w/integer number of synodic cycles of the Moon</a:t>
            </a:r>
          </a:p>
          <a:p>
            <a:pPr lvl="2"/>
            <a:r>
              <a:rPr lang="en-US" b="1" dirty="0"/>
              <a:t>i.e. every 19 years, the phases of the Moon fall on the same dates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527191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Calendars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Julian Day Number (JDN) (cont’d)</a:t>
            </a:r>
          </a:p>
          <a:p>
            <a:pPr lvl="1"/>
            <a:r>
              <a:rPr lang="en-US" b="1" dirty="0"/>
              <a:t>Solar Number: 28</a:t>
            </a:r>
            <a:endParaRPr lang="en-US" b="1" i="1" dirty="0"/>
          </a:p>
          <a:p>
            <a:pPr lvl="2"/>
            <a:r>
              <a:rPr lang="en-US" b="1" dirty="0"/>
              <a:t>Number year cycle where Julian dates fall on the same days of the week</a:t>
            </a:r>
          </a:p>
          <a:p>
            <a:pPr lvl="1"/>
            <a:r>
              <a:rPr lang="en-US" b="1" dirty="0"/>
              <a:t>Combination of these three forms the Julian Period</a:t>
            </a:r>
            <a:endParaRPr lang="en-US" b="1" i="1" dirty="0"/>
          </a:p>
          <a:p>
            <a:pPr lvl="2"/>
            <a:r>
              <a:rPr lang="en-US" b="1" dirty="0"/>
              <a:t>7980 years (15 x 19 x 28)</a:t>
            </a:r>
          </a:p>
          <a:p>
            <a:pPr lvl="1"/>
            <a:r>
              <a:rPr lang="en-US" b="1" dirty="0"/>
              <a:t>All three had values of 1 on 1 January 4713 B.C.</a:t>
            </a:r>
          </a:p>
          <a:p>
            <a:pPr lvl="2"/>
            <a:r>
              <a:rPr lang="en-US" b="1" dirty="0"/>
              <a:t>Cycle will end in 3268 A.D.</a:t>
            </a:r>
          </a:p>
          <a:p>
            <a:pPr lvl="2"/>
            <a:r>
              <a:rPr lang="en-US" b="1" dirty="0"/>
              <a:t>JDN for Jan 1, 2000 is 2,451, 545.0 at noon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812777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Calendars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Modified Julian Date (MJD) is # of days from Midnight, 17 Nov., 1858, where:</a:t>
            </a:r>
            <a:endParaRPr lang="en-US" b="1" i="1" dirty="0"/>
          </a:p>
          <a:p>
            <a:pPr lvl="1"/>
            <a:r>
              <a:rPr lang="en-US" b="1" dirty="0"/>
              <a:t>MJD = JDN – 2400000.5</a:t>
            </a:r>
          </a:p>
          <a:p>
            <a:pPr lvl="1"/>
            <a:r>
              <a:rPr lang="en-US" b="1" dirty="0"/>
              <a:t>MJD reduces the JDN to five digits for the period 1859-2130</a:t>
            </a:r>
          </a:p>
          <a:p>
            <a:r>
              <a:rPr lang="en-US" b="1" dirty="0"/>
              <a:t>Military applications often use a ‘J-date’ for planning/tracking</a:t>
            </a:r>
            <a:endParaRPr lang="en-US" b="1" i="1" dirty="0"/>
          </a:p>
          <a:p>
            <a:pPr lvl="1"/>
            <a:r>
              <a:rPr lang="en-US" b="1" dirty="0"/>
              <a:t>Simply the number day of the current year</a:t>
            </a:r>
          </a:p>
          <a:p>
            <a:r>
              <a:rPr lang="en-US" b="1" i="1" dirty="0"/>
              <a:t>A</a:t>
            </a:r>
            <a:r>
              <a:rPr lang="en-US" b="1" dirty="0"/>
              <a:t>vg Julian Calendar year = 365.2500 days</a:t>
            </a:r>
            <a:endParaRPr lang="en-US" b="1" i="1" dirty="0"/>
          </a:p>
          <a:p>
            <a:r>
              <a:rPr lang="en-US" b="1" dirty="0"/>
              <a:t>Avg Gregorian Calendar</a:t>
            </a:r>
            <a:r>
              <a:rPr lang="en-US" b="1" i="1" dirty="0"/>
              <a:t> </a:t>
            </a:r>
            <a:r>
              <a:rPr lang="en-US" b="1" dirty="0"/>
              <a:t>year = 365.2425 days</a:t>
            </a:r>
            <a:endParaRPr lang="en-US" b="1" i="1" dirty="0"/>
          </a:p>
          <a:p>
            <a:r>
              <a:rPr lang="en-US" b="1" dirty="0"/>
              <a:t>Actual Tropical calendar year = 365.2422 days</a:t>
            </a:r>
            <a:endParaRPr lang="en-US" b="1" i="1" dirty="0"/>
          </a:p>
          <a:p>
            <a:pPr lvl="1"/>
            <a:r>
              <a:rPr lang="en-US" b="1" i="1" dirty="0"/>
              <a:t>Δ of ~ 27s/year with Gregorian Calendar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3625335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609" y="257175"/>
            <a:ext cx="8596668" cy="723900"/>
          </a:xfrm>
        </p:spPr>
        <p:txBody>
          <a:bodyPr/>
          <a:lstStyle/>
          <a:p>
            <a:r>
              <a:rPr lang="en-US" b="1" dirty="0"/>
              <a:t>Calendars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981075"/>
                <a:ext cx="8596668" cy="50602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Sidereal Times</a:t>
                </a:r>
              </a:p>
              <a:p>
                <a:pPr lvl="1"/>
                <a:r>
                  <a:rPr lang="en-US" b="1" dirty="0"/>
                  <a:t>Earth’s rotation relative to Vernal Equinox</a:t>
                </a:r>
              </a:p>
              <a:p>
                <a:pPr lvl="2"/>
                <a:r>
                  <a:rPr lang="en-US" b="1" dirty="0"/>
                  <a:t>Because of Precession and Nutation, two equinoxes are employed</a:t>
                </a:r>
                <a:endParaRPr lang="en-US" b="1" i="1" dirty="0"/>
              </a:p>
              <a:p>
                <a:pPr lvl="3"/>
                <a:r>
                  <a:rPr lang="en-US" b="1" i="1" dirty="0"/>
                  <a:t>True Equinox accounts for both</a:t>
                </a:r>
                <a:endParaRPr lang="en-US" b="1" dirty="0"/>
              </a:p>
              <a:p>
                <a:pPr lvl="3"/>
                <a:r>
                  <a:rPr lang="en-US" b="1" i="1" dirty="0"/>
                  <a:t>Mean Equinox only counts for precession</a:t>
                </a:r>
                <a:endParaRPr lang="en-US" b="1" dirty="0"/>
              </a:p>
              <a:p>
                <a:pPr lvl="1"/>
                <a:r>
                  <a:rPr lang="en-US" b="1" dirty="0"/>
                  <a:t>GMST – LMST = GAST – LAST = λ</a:t>
                </a:r>
                <a:endParaRPr lang="en-US" b="1" i="1" dirty="0"/>
              </a:p>
              <a:p>
                <a:pPr lvl="1"/>
                <a:r>
                  <a:rPr lang="en-US" b="1" dirty="0"/>
                  <a:t>GMST – GAST = LMST – LAST = </a:t>
                </a:r>
                <a:r>
                  <a:rPr lang="en-US" b="1" dirty="0" err="1"/>
                  <a:t>E</a:t>
                </a:r>
                <a:r>
                  <a:rPr lang="en-US" b="1" baseline="-25000" dirty="0" err="1"/>
                  <a:t>e</a:t>
                </a:r>
                <a:endParaRPr lang="en-US" b="1" i="1" dirty="0"/>
              </a:p>
              <a:p>
                <a:pPr lvl="2"/>
                <a:r>
                  <a:rPr lang="en-US" b="1" dirty="0"/>
                  <a:t>Where λ = Longitude local relative to Greenwich</a:t>
                </a:r>
              </a:p>
              <a:p>
                <a:pPr lvl="2"/>
                <a:r>
                  <a:rPr lang="en-US" b="1" dirty="0" err="1"/>
                  <a:t>E</a:t>
                </a:r>
                <a:r>
                  <a:rPr lang="en-US" b="1" baseline="-25000" dirty="0" err="1"/>
                  <a:t>e</a:t>
                </a:r>
                <a:r>
                  <a:rPr lang="en-US" b="1" dirty="0"/>
                  <a:t> = equation of the equinoxes</a:t>
                </a:r>
              </a:p>
              <a:p>
                <a:pPr lvl="1"/>
                <a:r>
                  <a:rPr lang="en-US" b="1" dirty="0" err="1"/>
                  <a:t>E</a:t>
                </a:r>
                <a:r>
                  <a:rPr lang="en-US" b="1" baseline="-25000" dirty="0" err="1"/>
                  <a:t>e</a:t>
                </a:r>
                <a:r>
                  <a:rPr lang="en-US" b="1" dirty="0"/>
                  <a:t> can be approximated to an accuracy of  3x10</a:t>
                </a:r>
                <a:r>
                  <a:rPr lang="en-US" b="1" baseline="30000" dirty="0"/>
                  <a:t>-5</a:t>
                </a:r>
                <a:r>
                  <a:rPr lang="en-US" b="1" dirty="0"/>
                  <a:t> arc-secs by [Urban &amp; </a:t>
                </a:r>
                <a:r>
                  <a:rPr lang="en-US" b="1" dirty="0" err="1"/>
                  <a:t>Seildelmann</a:t>
                </a:r>
                <a:r>
                  <a:rPr lang="en-US" b="1" dirty="0"/>
                  <a:t>, 2012]</a:t>
                </a:r>
                <a:endParaRPr lang="en-US" b="1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~~∆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b="1" dirty="0"/>
                  <a:t> + 0.”00264096sin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𝛺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+0."00006352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𝛺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endParaRPr lang="en-US" b="1" i="1" dirty="0"/>
              </a:p>
              <a:p>
                <a:pPr lvl="2"/>
                <a:r>
                  <a:rPr lang="en-US" b="1" dirty="0"/>
                  <a:t>Where</a:t>
                </a:r>
                <a:endParaRPr lang="en-US" b="1" i="1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b="1" dirty="0"/>
                  <a:t> = mean oblique of ecliptic</a:t>
                </a:r>
                <a:endParaRPr lang="en-US" b="1" i="1" dirty="0"/>
              </a:p>
              <a:p>
                <a:pPr lvl="2"/>
                <a:r>
                  <a:rPr lang="en-US" b="1" dirty="0" err="1"/>
                  <a:t>Δψ</a:t>
                </a:r>
                <a:r>
                  <a:rPr lang="en-US" b="1" dirty="0"/>
                  <a:t> = nutation of the ecliptic</a:t>
                </a:r>
                <a:endParaRPr lang="en-US" b="1" i="1" dirty="0"/>
              </a:p>
              <a:p>
                <a:pPr lvl="2"/>
                <a:r>
                  <a:rPr lang="en-US" b="1" dirty="0"/>
                  <a:t>Ω = mean longitude of ascending node of lunar orbit</a:t>
                </a:r>
                <a:endParaRPr lang="en-US" b="1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981075"/>
                <a:ext cx="8596668" cy="5060287"/>
              </a:xfrm>
              <a:blipFill>
                <a:blip r:embed="rId2"/>
                <a:stretch>
                  <a:fillRect l="-71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336" y="981075"/>
            <a:ext cx="4441664" cy="270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90"/>
                </a:solidFill>
              </a:rPr>
              <a:t>Books — ARO-4990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172831"/>
            <a:ext cx="8382000" cy="50292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000090"/>
                </a:solidFill>
              </a:rPr>
              <a:t>Required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dirty="0">
                <a:solidFill>
                  <a:srgbClr val="000090"/>
                </a:solidFill>
              </a:rPr>
              <a:t>Copyrighted</a:t>
            </a:r>
            <a:r>
              <a:rPr lang="en-US" sz="2800" dirty="0">
                <a:solidFill>
                  <a:srgbClr val="000090"/>
                </a:solidFill>
              </a:rPr>
              <a:t> </a:t>
            </a:r>
            <a:r>
              <a:rPr lang="en-US" sz="2800" b="1" dirty="0">
                <a:solidFill>
                  <a:srgbClr val="000090"/>
                </a:solidFill>
              </a:rPr>
              <a:t>class lecture notes</a:t>
            </a:r>
            <a:r>
              <a:rPr lang="en-US" sz="2800" dirty="0">
                <a:solidFill>
                  <a:srgbClr val="000090"/>
                </a:solidFill>
              </a:rPr>
              <a:t> by the instructor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dirty="0">
                <a:solidFill>
                  <a:srgbClr val="000090"/>
                </a:solidFill>
              </a:rPr>
              <a:t>The Space Environment and its Effects on Space Systems, </a:t>
            </a:r>
            <a:r>
              <a:rPr lang="en-US" sz="2800" dirty="0" err="1">
                <a:solidFill>
                  <a:srgbClr val="000090"/>
                </a:solidFill>
              </a:rPr>
              <a:t>Pisacane</a:t>
            </a:r>
            <a:r>
              <a:rPr lang="en-US" sz="2800" dirty="0">
                <a:solidFill>
                  <a:srgbClr val="000090"/>
                </a:solidFill>
              </a:rPr>
              <a:t>, V: AIAA, 2016 (“</a:t>
            </a:r>
            <a:r>
              <a:rPr lang="en-US" sz="2800" dirty="0" err="1">
                <a:solidFill>
                  <a:srgbClr val="000090"/>
                </a:solidFill>
              </a:rPr>
              <a:t>Pisacane</a:t>
            </a:r>
            <a:r>
              <a:rPr lang="en-US" sz="2800" dirty="0">
                <a:solidFill>
                  <a:srgbClr val="000090"/>
                </a:solidFill>
              </a:rPr>
              <a:t>”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2800" u="sng" dirty="0">
                <a:solidFill>
                  <a:srgbClr val="000090"/>
                </a:solidFill>
              </a:rPr>
              <a:t>Recommended reference:</a:t>
            </a:r>
          </a:p>
          <a:p>
            <a:pPr marL="404813" indent="-404813">
              <a:spcBef>
                <a:spcPts val="0"/>
              </a:spcBef>
              <a:buNone/>
            </a:pPr>
            <a:r>
              <a:rPr lang="en-US" sz="2800" b="1" dirty="0">
                <a:solidFill>
                  <a:srgbClr val="000090"/>
                </a:solidFill>
              </a:rPr>
              <a:t>Space Mission Engineering: The New </a:t>
            </a:r>
            <a:r>
              <a:rPr lang="en-US" sz="2800" b="1" i="1" dirty="0">
                <a:solidFill>
                  <a:srgbClr val="000090"/>
                </a:solidFill>
              </a:rPr>
              <a:t>SMAD</a:t>
            </a:r>
            <a:r>
              <a:rPr lang="en-US" sz="2800" dirty="0">
                <a:solidFill>
                  <a:srgbClr val="000090"/>
                </a:solidFill>
              </a:rPr>
              <a:t>, Wertz et al, 2011, Microcosm (a.k.a. “</a:t>
            </a:r>
            <a:r>
              <a:rPr lang="en-US" sz="2800" b="1" dirty="0">
                <a:solidFill>
                  <a:srgbClr val="000090"/>
                </a:solidFill>
              </a:rPr>
              <a:t>SME</a:t>
            </a:r>
            <a:r>
              <a:rPr lang="en-US" sz="2800" dirty="0">
                <a:solidFill>
                  <a:srgbClr val="000090"/>
                </a:solidFill>
              </a:rPr>
              <a:t>”)</a:t>
            </a:r>
          </a:p>
          <a:p>
            <a:pPr>
              <a:spcBef>
                <a:spcPts val="0"/>
              </a:spcBef>
            </a:pPr>
            <a:endParaRPr lang="en-US" sz="2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39410069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Universal Time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“Time is an illusion; lunchtime doubly so.”</a:t>
            </a:r>
          </a:p>
          <a:p>
            <a:r>
              <a:rPr lang="en-US" dirty="0"/>
              <a:t>-The Hitchhiker’s Guide to the Galaxy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3392187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Universal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89089"/>
            <a:ext cx="9063566" cy="4278311"/>
          </a:xfrm>
        </p:spPr>
        <p:txBody>
          <a:bodyPr/>
          <a:lstStyle/>
          <a:p>
            <a:r>
              <a:rPr lang="en-US" b="1" dirty="0"/>
              <a:t>Due to orbital motion, the length of a Solar day is (on average) 235.90947s longer than a Sidereal Day.</a:t>
            </a:r>
          </a:p>
          <a:p>
            <a:pPr lvl="1"/>
            <a:r>
              <a:rPr lang="en-US" b="1" dirty="0"/>
              <a:t>This mean Solar time is called Universal Time (UT) defined by r from [Urban &amp; </a:t>
            </a:r>
            <a:r>
              <a:rPr lang="en-US" b="1" dirty="0" err="1"/>
              <a:t>Seildelmann</a:t>
            </a:r>
            <a:r>
              <a:rPr lang="en-US" b="1" dirty="0"/>
              <a:t> 2012] as </a:t>
            </a:r>
          </a:p>
          <a:p>
            <a:pPr lvl="2"/>
            <a:r>
              <a:rPr lang="en-US" b="1" i="1" dirty="0"/>
              <a:t>R(days) = 1.00273790934496866 + 5.8795412x10</a:t>
            </a:r>
            <a:r>
              <a:rPr lang="en-US" b="1" i="1" baseline="30000" dirty="0"/>
              <a:t>-11</a:t>
            </a:r>
            <a:r>
              <a:rPr lang="en-US" b="1" i="1" dirty="0"/>
              <a:t>T – 2.782x10</a:t>
            </a:r>
            <a:r>
              <a:rPr lang="en-US" b="1" i="1" baseline="30000" dirty="0"/>
              <a:t>-16</a:t>
            </a:r>
            <a:r>
              <a:rPr lang="en-US" b="1" i="1" dirty="0"/>
              <a:t>T</a:t>
            </a:r>
            <a:r>
              <a:rPr lang="en-US" b="1" i="1" baseline="30000" dirty="0"/>
              <a:t>2</a:t>
            </a:r>
            <a:r>
              <a:rPr lang="en-US" b="1" i="1" dirty="0"/>
              <a:t> – 2.50500x10</a:t>
            </a:r>
            <a:r>
              <a:rPr lang="en-US" b="1" i="1" baseline="30000" dirty="0"/>
              <a:t>-15</a:t>
            </a:r>
            <a:r>
              <a:rPr lang="en-US" b="1" i="1" dirty="0"/>
              <a:t>T</a:t>
            </a:r>
            <a:r>
              <a:rPr lang="en-US" b="1" i="1" baseline="30000" dirty="0"/>
              <a:t>3</a:t>
            </a:r>
            <a:r>
              <a:rPr lang="en-US" b="1" i="1" dirty="0"/>
              <a:t> – 3.888x10</a:t>
            </a:r>
            <a:r>
              <a:rPr lang="en-US" b="1" i="1" baseline="30000" dirty="0"/>
              <a:t>-18</a:t>
            </a:r>
            <a:r>
              <a:rPr lang="en-US" b="1" i="1" dirty="0"/>
              <a:t>T</a:t>
            </a:r>
            <a:r>
              <a:rPr lang="en-US" b="1" i="1" baseline="30000" dirty="0"/>
              <a:t>4</a:t>
            </a:r>
            <a:endParaRPr lang="en-US" b="1" i="1" dirty="0"/>
          </a:p>
          <a:p>
            <a:pPr lvl="2"/>
            <a:r>
              <a:rPr lang="en-US" b="1" i="1" dirty="0"/>
              <a:t>Where T = # of Julian centuries elapsed from JDN 245,154.0</a:t>
            </a:r>
            <a:endParaRPr lang="en-US" b="1" dirty="0"/>
          </a:p>
          <a:p>
            <a:r>
              <a:rPr lang="en-US" b="1" dirty="0"/>
              <a:t>UT (aka UT1) was formally known as Greenwich Mean Time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4110722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Universal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UTC (Coordinated Universal Time)</a:t>
            </a:r>
          </a:p>
          <a:p>
            <a:pPr lvl="1"/>
            <a:r>
              <a:rPr lang="en-US" b="1" dirty="0"/>
              <a:t>Initiated in 1961</a:t>
            </a:r>
          </a:p>
          <a:p>
            <a:pPr lvl="1"/>
            <a:r>
              <a:rPr lang="en-US" b="1" dirty="0"/>
              <a:t>Primary Civil Standard</a:t>
            </a:r>
          </a:p>
          <a:p>
            <a:pPr lvl="1"/>
            <a:r>
              <a:rPr lang="en-US" b="1" dirty="0"/>
              <a:t>Based on International Atomic Time (TAI)</a:t>
            </a:r>
          </a:p>
          <a:p>
            <a:pPr lvl="1"/>
            <a:r>
              <a:rPr lang="en-US" b="1" dirty="0"/>
              <a:t>UTC is TAI adjusted to approximate UT1</a:t>
            </a:r>
          </a:p>
          <a:p>
            <a:r>
              <a:rPr lang="en-US" b="1" dirty="0"/>
              <a:t>GPS is TAI that matched UTC in 1980, when the offset was 19s</a:t>
            </a:r>
          </a:p>
          <a:p>
            <a:r>
              <a:rPr lang="en-US" b="1" dirty="0"/>
              <a:t>GPS performs this offset when providing a time signal.  Thus:</a:t>
            </a:r>
          </a:p>
          <a:p>
            <a:pPr lvl="1"/>
            <a:r>
              <a:rPr lang="en-US" b="1" i="1" dirty="0"/>
              <a:t>TAI – GPS = 19s</a:t>
            </a:r>
          </a:p>
          <a:p>
            <a:pPr lvl="1"/>
            <a:r>
              <a:rPr lang="en-US" b="1" i="1" dirty="0"/>
              <a:t>UTC = GPS + 19s – ΔAT</a:t>
            </a:r>
          </a:p>
          <a:p>
            <a:pPr lvl="1"/>
            <a:r>
              <a:rPr lang="en-US" b="1" i="1" dirty="0"/>
              <a:t>Where ΔAT is the current UTC to TAI offset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562915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388" y="1057275"/>
            <a:ext cx="7772400" cy="685800"/>
          </a:xfrm>
        </p:spPr>
        <p:txBody>
          <a:bodyPr/>
          <a:lstStyle/>
          <a:p>
            <a:r>
              <a:rPr lang="en-US" dirty="0">
                <a:solidFill>
                  <a:srgbClr val="000090"/>
                </a:solidFill>
              </a:rPr>
              <a:t>More Space References: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6388" y="2295525"/>
            <a:ext cx="7534275" cy="2438400"/>
          </a:xfrm>
        </p:spPr>
        <p:txBody>
          <a:bodyPr/>
          <a:lstStyle/>
          <a:p>
            <a:pPr marL="347663" indent="-347663">
              <a:spcBef>
                <a:spcPct val="50000"/>
              </a:spcBef>
            </a:pPr>
            <a:r>
              <a:rPr lang="en-US" dirty="0" err="1"/>
              <a:t>astronautix.com</a:t>
            </a:r>
            <a:endParaRPr lang="en-US" dirty="0">
              <a:latin typeface="Consolas"/>
              <a:cs typeface="Consolas"/>
            </a:endParaRPr>
          </a:p>
          <a:p>
            <a:r>
              <a:rPr lang="en-US" b="1" dirty="0"/>
              <a:t>16 GB USB</a:t>
            </a:r>
            <a:r>
              <a:rPr lang="en-US" dirty="0"/>
              <a:t> that instructor can provide for a fee, or you can copy for free (if you don’t want the cool USB drive)</a:t>
            </a:r>
            <a:endParaRPr lang="en-US" b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300008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705933" y="898144"/>
            <a:ext cx="77724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Course Philosophy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2732" y="1758287"/>
            <a:ext cx="8229600" cy="46482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At its Core, this is an Astronomy course for Aerospace Engineers</a:t>
            </a:r>
          </a:p>
          <a:p>
            <a:pPr eaLnBrk="1" hangingPunct="1"/>
            <a:r>
              <a:rPr lang="en-US" sz="2400" dirty="0"/>
              <a:t>Engineering focus will take precedence over classic Astronomical science</a:t>
            </a:r>
            <a:endParaRPr lang="en-US" sz="2400" i="1" dirty="0"/>
          </a:p>
          <a:p>
            <a:pPr eaLnBrk="1" hangingPunct="1"/>
            <a:r>
              <a:rPr lang="en-US" sz="2400" dirty="0"/>
              <a:t>13 Week course; we’ll be lucky to get out of the Solar System</a:t>
            </a:r>
          </a:p>
        </p:txBody>
      </p:sp>
      <p:pic>
        <p:nvPicPr>
          <p:cNvPr id="6" name="Picture 2" descr="C:\Users\Grant\AppData\Local\Microsoft\Windows\Temporary Internet Files\Content.IE5\RIY8G3B8\MC900240361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1" y="4343400"/>
            <a:ext cx="3697865" cy="18887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1575797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80975"/>
            <a:ext cx="7772400" cy="762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Space Environment Topics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90600" y="942975"/>
            <a:ext cx="7772400" cy="51816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90"/>
                </a:solidFill>
              </a:rPr>
              <a:t>Earth’s Atmosphere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90"/>
                </a:solidFill>
              </a:rPr>
              <a:t>Time Reference Systems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90"/>
                </a:solidFill>
              </a:rPr>
              <a:t>Neutral Environments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90"/>
                </a:solidFill>
              </a:rPr>
              <a:t>Solar System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90"/>
                </a:solidFill>
              </a:rPr>
              <a:t>The Sun &amp; Solar Wind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90"/>
                </a:solidFill>
              </a:rPr>
              <a:t>Magnetosphere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90"/>
                </a:solidFill>
              </a:rPr>
              <a:t>Plasma Interactions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90"/>
                </a:solidFill>
              </a:rPr>
              <a:t>Gravitational Fields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90"/>
                </a:solidFill>
              </a:rPr>
              <a:t>Space Radiation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90"/>
                </a:solidFill>
              </a:rPr>
              <a:t>Space Debris &amp; Spacecraft Contamination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90"/>
                </a:solidFill>
              </a:rPr>
              <a:t>Thermal Control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90"/>
                </a:solidFill>
              </a:rPr>
              <a:t>Useful Orbits</a:t>
            </a:r>
            <a:endParaRPr lang="en-US" sz="2800" dirty="0">
              <a:solidFill>
                <a:srgbClr val="000090"/>
              </a:solidFill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90"/>
                </a:solidFill>
              </a:rPr>
              <a:t>Orbital Rendezvous and other topics</a:t>
            </a:r>
          </a:p>
        </p:txBody>
      </p:sp>
      <p:pic>
        <p:nvPicPr>
          <p:cNvPr id="6" name="Picture 21" descr="j028053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67801" y="4312678"/>
            <a:ext cx="1411941" cy="1371600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ARO-3191 Copyright S. Nanning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1" y="1819275"/>
            <a:ext cx="3632162" cy="227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49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53534" y="389269"/>
            <a:ext cx="8596668" cy="723900"/>
          </a:xfrm>
        </p:spPr>
        <p:txBody>
          <a:bodyPr/>
          <a:lstStyle/>
          <a:p>
            <a:pPr eaLnBrk="1" hangingPunct="1"/>
            <a:r>
              <a:rPr lang="en-US" dirty="0"/>
              <a:t>My Expectations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3534" y="1054763"/>
            <a:ext cx="8610600" cy="5029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You will attend ALL class sessions</a:t>
            </a:r>
            <a:br>
              <a:rPr lang="en-US" sz="2800" dirty="0">
                <a:latin typeface="Times New Roman"/>
                <a:cs typeface="Times New Roman"/>
              </a:rPr>
            </a:br>
            <a:r>
              <a:rPr lang="en-US" sz="2800" i="1" dirty="0">
                <a:latin typeface="Times New Roman"/>
                <a:cs typeface="Times New Roman"/>
              </a:rPr>
              <a:t>Attendance &amp; lateness will be recorded &amp; graded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You will bring a name card to place in front of you for each class, so I can learn your names </a:t>
            </a:r>
            <a:br>
              <a:rPr lang="en-US" sz="2800" dirty="0"/>
            </a:br>
            <a:r>
              <a:rPr lang="en-US" sz="2800" dirty="0"/>
              <a:t>(don’t take it personally, I just don’t do well with names – unless you really impress me, one way or the other!)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You may receive unannounced pop quizzes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The final is comprehensive and covers stuff you should know or learn in class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Times New Roman"/>
                <a:cs typeface="Times New Roman"/>
              </a:rPr>
              <a:t>So: don’t skip class!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ARO-3191 Copyright S. Nanning</a:t>
            </a:r>
          </a:p>
        </p:txBody>
      </p:sp>
    </p:spTree>
    <p:extLst>
      <p:ext uri="{BB962C8B-B14F-4D97-AF65-F5344CB8AC3E}">
        <p14:creationId xmlns:p14="http://schemas.microsoft.com/office/powerpoint/2010/main" val="406999414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666</TotalTime>
  <Words>3232</Words>
  <Application>Microsoft Office PowerPoint</Application>
  <PresentationFormat>Widescreen</PresentationFormat>
  <Paragraphs>494</Paragraphs>
  <Slides>52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Cambria Math</vt:lpstr>
      <vt:lpstr>Consolas</vt:lpstr>
      <vt:lpstr>Times New Roman</vt:lpstr>
      <vt:lpstr>Trebuchet MS</vt:lpstr>
      <vt:lpstr>Wingdings 3</vt:lpstr>
      <vt:lpstr>Facet</vt:lpstr>
      <vt:lpstr>ARO 3191 Space Environments  </vt:lpstr>
      <vt:lpstr>Who Is Steve Nanning?</vt:lpstr>
      <vt:lpstr>Introduction</vt:lpstr>
      <vt:lpstr>Syllabus Contents</vt:lpstr>
      <vt:lpstr>Books — ARO-4990</vt:lpstr>
      <vt:lpstr>More Space References:</vt:lpstr>
      <vt:lpstr>Course Philosophy</vt:lpstr>
      <vt:lpstr>Space Environment Topics</vt:lpstr>
      <vt:lpstr>My Expectations</vt:lpstr>
      <vt:lpstr>Courtesy</vt:lpstr>
      <vt:lpstr>Class Format</vt:lpstr>
      <vt:lpstr>Schedule</vt:lpstr>
      <vt:lpstr>Written Homework Grading Considerations</vt:lpstr>
      <vt:lpstr>Late Homework: Not Accepted</vt:lpstr>
      <vt:lpstr>Quizzes</vt:lpstr>
      <vt:lpstr>Due at End of Semester</vt:lpstr>
      <vt:lpstr>Approximate Grading Recipe,  </vt:lpstr>
      <vt:lpstr>Grades</vt:lpstr>
      <vt:lpstr>Recommendations</vt:lpstr>
      <vt:lpstr>Any Questions?</vt:lpstr>
      <vt:lpstr>Schedule</vt:lpstr>
      <vt:lpstr>Earth’s Atmosphere </vt:lpstr>
      <vt:lpstr>Earth’s Atmosphere</vt:lpstr>
      <vt:lpstr>Earth’s Atmosphere</vt:lpstr>
      <vt:lpstr>Earth’s Atmosphere </vt:lpstr>
      <vt:lpstr>Earth’s Atmosphere</vt:lpstr>
      <vt:lpstr>Earth’s Atmosphere</vt:lpstr>
      <vt:lpstr>Earth’s Atmosphere</vt:lpstr>
      <vt:lpstr>Earth’s Atmosphere</vt:lpstr>
      <vt:lpstr>Earth’s Atmosphere</vt:lpstr>
      <vt:lpstr>Earth’s Atmosphere</vt:lpstr>
      <vt:lpstr>Earth’s Atmosphere</vt:lpstr>
      <vt:lpstr>Earth’s Atmosphere</vt:lpstr>
      <vt:lpstr>Earth’s Atmosphere</vt:lpstr>
      <vt:lpstr>Earth’s Atmosphere</vt:lpstr>
      <vt:lpstr>Earth’s Atmosphere</vt:lpstr>
      <vt:lpstr>Time and Reference Systems </vt:lpstr>
      <vt:lpstr>Time and Reference Systems</vt:lpstr>
      <vt:lpstr>Time and Reference Systems</vt:lpstr>
      <vt:lpstr>Time and Reference Systems</vt:lpstr>
      <vt:lpstr>Time and Reference Systems</vt:lpstr>
      <vt:lpstr>Time and Reference Systems</vt:lpstr>
      <vt:lpstr>Calendars</vt:lpstr>
      <vt:lpstr>Calendars</vt:lpstr>
      <vt:lpstr>Calendars</vt:lpstr>
      <vt:lpstr>Calendars</vt:lpstr>
      <vt:lpstr>Calendars</vt:lpstr>
      <vt:lpstr>Calendars</vt:lpstr>
      <vt:lpstr>Calendars</vt:lpstr>
      <vt:lpstr>Universal Time</vt:lpstr>
      <vt:lpstr>Universal Time</vt:lpstr>
      <vt:lpstr>Universal Time</vt:lpstr>
    </vt:vector>
  </TitlesOfParts>
  <Company>Northrop Grumman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Earth’s Atmosphere</dc:title>
  <dc:creator>Nanning, Steve [US] (AS)</dc:creator>
  <cp:lastModifiedBy>Steve Nanning</cp:lastModifiedBy>
  <cp:revision>46</cp:revision>
  <dcterms:created xsi:type="dcterms:W3CDTF">2019-01-07T22:07:55Z</dcterms:created>
  <dcterms:modified xsi:type="dcterms:W3CDTF">2021-01-23T20:01:06Z</dcterms:modified>
</cp:coreProperties>
</file>